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309" r:id="rId2"/>
    <p:sldId id="306" r:id="rId3"/>
    <p:sldId id="307" r:id="rId4"/>
    <p:sldId id="308" r:id="rId5"/>
    <p:sldId id="304"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10" r:id="rId19"/>
    <p:sldId id="298" r:id="rId20"/>
    <p:sldId id="299" r:id="rId21"/>
    <p:sldId id="301" r:id="rId22"/>
    <p:sldId id="302" r:id="rId23"/>
    <p:sldId id="303" r:id="rId24"/>
    <p:sldId id="300" r:id="rId25"/>
    <p:sldId id="281" r:id="rId26"/>
    <p:sldId id="282" r:id="rId27"/>
    <p:sldId id="283" r:id="rId28"/>
    <p:sldId id="284" r:id="rId29"/>
    <p:sldId id="296" r:id="rId30"/>
    <p:sldId id="285" r:id="rId31"/>
    <p:sldId id="286" r:id="rId32"/>
    <p:sldId id="287" r:id="rId33"/>
    <p:sldId id="288" r:id="rId34"/>
    <p:sldId id="289" r:id="rId35"/>
    <p:sldId id="290" r:id="rId36"/>
    <p:sldId id="291" r:id="rId37"/>
    <p:sldId id="292" r:id="rId38"/>
    <p:sldId id="293" r:id="rId39"/>
    <p:sldId id="294" r:id="rId40"/>
    <p:sldId id="256" r:id="rId41"/>
    <p:sldId id="265" r:id="rId42"/>
    <p:sldId id="266" r:id="rId43"/>
    <p:sldId id="272" r:id="rId44"/>
    <p:sldId id="273" r:id="rId45"/>
    <p:sldId id="274" r:id="rId46"/>
    <p:sldId id="267" r:id="rId47"/>
    <p:sldId id="268" r:id="rId48"/>
    <p:sldId id="269" r:id="rId49"/>
    <p:sldId id="270" r:id="rId50"/>
    <p:sldId id="271" r:id="rId51"/>
    <p:sldId id="275" r:id="rId52"/>
    <p:sldId id="276" r:id="rId53"/>
    <p:sldId id="277" r:id="rId54"/>
    <p:sldId id="278" r:id="rId55"/>
    <p:sldId id="279" r:id="rId56"/>
    <p:sldId id="28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7" d="100"/>
          <a:sy n="77" d="100"/>
        </p:scale>
        <p:origin x="64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B3E50-1FE7-40DA-A0B2-900CB992CC40}" type="datetimeFigureOut">
              <a:rPr lang="en-GB" smtClean="0"/>
              <a:t>20/09/2018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8D7A0-B42E-4928-87A5-721E78ED95B9}" type="slidenum">
              <a:rPr lang="en-GB" smtClean="0"/>
              <a:t>‹#›</a:t>
            </a:fld>
            <a:endParaRPr lang="en-GB"/>
          </a:p>
        </p:txBody>
      </p:sp>
    </p:spTree>
    <p:extLst>
      <p:ext uri="{BB962C8B-B14F-4D97-AF65-F5344CB8AC3E}">
        <p14:creationId xmlns:p14="http://schemas.microsoft.com/office/powerpoint/2010/main" val="1912219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https://readingagency.org.uk/news/media/reading-for-pleasure-builds-empathy-and-improves-wellbeing-research-from-the-reading-agency-finds.html</a:t>
            </a:r>
            <a:endParaRPr lang="en-GB" dirty="0"/>
          </a:p>
        </p:txBody>
      </p:sp>
      <p:sp>
        <p:nvSpPr>
          <p:cNvPr id="4" name="Slide Number Placeholder 3"/>
          <p:cNvSpPr>
            <a:spLocks noGrp="1"/>
          </p:cNvSpPr>
          <p:nvPr>
            <p:ph type="sldNum" sz="quarter" idx="10"/>
          </p:nvPr>
        </p:nvSpPr>
        <p:spPr/>
        <p:txBody>
          <a:bodyPr/>
          <a:lstStyle/>
          <a:p>
            <a:fld id="{7C457D5B-65C4-4B21-AA42-830FD62F24FA}" type="slidenum">
              <a:rPr lang="en-GB" smtClean="0"/>
              <a:t>31</a:t>
            </a:fld>
            <a:endParaRPr lang="en-GB"/>
          </a:p>
        </p:txBody>
      </p:sp>
    </p:spTree>
    <p:extLst>
      <p:ext uri="{BB962C8B-B14F-4D97-AF65-F5344CB8AC3E}">
        <p14:creationId xmlns:p14="http://schemas.microsoft.com/office/powerpoint/2010/main" val="296754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https://readingagency.org.uk/news/media/reading-for-pleasure-builds-empathy-and-improves-wellbeing-research-from-the-reading-agency-finds.html</a:t>
            </a:r>
            <a:endParaRPr lang="en-GB" dirty="0"/>
          </a:p>
        </p:txBody>
      </p:sp>
      <p:sp>
        <p:nvSpPr>
          <p:cNvPr id="4" name="Slide Number Placeholder 3"/>
          <p:cNvSpPr>
            <a:spLocks noGrp="1"/>
          </p:cNvSpPr>
          <p:nvPr>
            <p:ph type="sldNum" sz="quarter" idx="10"/>
          </p:nvPr>
        </p:nvSpPr>
        <p:spPr/>
        <p:txBody>
          <a:bodyPr/>
          <a:lstStyle/>
          <a:p>
            <a:fld id="{7C457D5B-65C4-4B21-AA42-830FD62F24FA}" type="slidenum">
              <a:rPr lang="en-GB" smtClean="0"/>
              <a:t>32</a:t>
            </a:fld>
            <a:endParaRPr lang="en-GB"/>
          </a:p>
        </p:txBody>
      </p:sp>
    </p:spTree>
    <p:extLst>
      <p:ext uri="{BB962C8B-B14F-4D97-AF65-F5344CB8AC3E}">
        <p14:creationId xmlns:p14="http://schemas.microsoft.com/office/powerpoint/2010/main" val="447153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https://readingagency.org.uk/news/media/reading-for-pleasure-builds-empathy-and-improves-wellbeing-research-from-the-reading-agency-finds.html</a:t>
            </a:r>
            <a:endParaRPr lang="en-GB" dirty="0"/>
          </a:p>
        </p:txBody>
      </p:sp>
      <p:sp>
        <p:nvSpPr>
          <p:cNvPr id="4" name="Slide Number Placeholder 3"/>
          <p:cNvSpPr>
            <a:spLocks noGrp="1"/>
          </p:cNvSpPr>
          <p:nvPr>
            <p:ph type="sldNum" sz="quarter" idx="10"/>
          </p:nvPr>
        </p:nvSpPr>
        <p:spPr/>
        <p:txBody>
          <a:bodyPr/>
          <a:lstStyle/>
          <a:p>
            <a:fld id="{7C457D5B-65C4-4B21-AA42-830FD62F24FA}" type="slidenum">
              <a:rPr lang="en-GB" smtClean="0"/>
              <a:t>33</a:t>
            </a:fld>
            <a:endParaRPr lang="en-GB"/>
          </a:p>
        </p:txBody>
      </p:sp>
    </p:spTree>
    <p:extLst>
      <p:ext uri="{BB962C8B-B14F-4D97-AF65-F5344CB8AC3E}">
        <p14:creationId xmlns:p14="http://schemas.microsoft.com/office/powerpoint/2010/main" val="1398997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https://readingagency.org.uk/news/media/reading-for-pleasure-builds-empathy-and-improves-wellbeing-research-from-the-reading-agency-finds.html</a:t>
            </a:r>
            <a:endParaRPr lang="en-GB" dirty="0"/>
          </a:p>
        </p:txBody>
      </p:sp>
      <p:sp>
        <p:nvSpPr>
          <p:cNvPr id="4" name="Slide Number Placeholder 3"/>
          <p:cNvSpPr>
            <a:spLocks noGrp="1"/>
          </p:cNvSpPr>
          <p:nvPr>
            <p:ph type="sldNum" sz="quarter" idx="10"/>
          </p:nvPr>
        </p:nvSpPr>
        <p:spPr/>
        <p:txBody>
          <a:bodyPr/>
          <a:lstStyle/>
          <a:p>
            <a:fld id="{7C457D5B-65C4-4B21-AA42-830FD62F24FA}" type="slidenum">
              <a:rPr lang="en-GB" smtClean="0"/>
              <a:t>34</a:t>
            </a:fld>
            <a:endParaRPr lang="en-GB"/>
          </a:p>
        </p:txBody>
      </p:sp>
    </p:spTree>
    <p:extLst>
      <p:ext uri="{BB962C8B-B14F-4D97-AF65-F5344CB8AC3E}">
        <p14:creationId xmlns:p14="http://schemas.microsoft.com/office/powerpoint/2010/main" val="3095453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https://readingagency.org.uk/news/media/reading-for-pleasure-builds-empathy-and-improves-wellbeing-research-from-the-reading-agency-finds.html</a:t>
            </a:r>
            <a:endParaRPr lang="en-GB" dirty="0"/>
          </a:p>
        </p:txBody>
      </p:sp>
      <p:sp>
        <p:nvSpPr>
          <p:cNvPr id="4" name="Slide Number Placeholder 3"/>
          <p:cNvSpPr>
            <a:spLocks noGrp="1"/>
          </p:cNvSpPr>
          <p:nvPr>
            <p:ph type="sldNum" sz="quarter" idx="10"/>
          </p:nvPr>
        </p:nvSpPr>
        <p:spPr/>
        <p:txBody>
          <a:bodyPr/>
          <a:lstStyle/>
          <a:p>
            <a:fld id="{7C457D5B-65C4-4B21-AA42-830FD62F24FA}" type="slidenum">
              <a:rPr lang="en-GB" smtClean="0"/>
              <a:t>35</a:t>
            </a:fld>
            <a:endParaRPr lang="en-GB"/>
          </a:p>
        </p:txBody>
      </p:sp>
    </p:spTree>
    <p:extLst>
      <p:ext uri="{BB962C8B-B14F-4D97-AF65-F5344CB8AC3E}">
        <p14:creationId xmlns:p14="http://schemas.microsoft.com/office/powerpoint/2010/main" val="1098419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https://readingagency.org.uk/news/media/reading-for-pleasure-builds-empathy-and-improves-wellbeing-research-from-the-reading-agency-finds.html</a:t>
            </a:r>
            <a:endParaRPr lang="en-GB" dirty="0"/>
          </a:p>
        </p:txBody>
      </p:sp>
      <p:sp>
        <p:nvSpPr>
          <p:cNvPr id="4" name="Slide Number Placeholder 3"/>
          <p:cNvSpPr>
            <a:spLocks noGrp="1"/>
          </p:cNvSpPr>
          <p:nvPr>
            <p:ph type="sldNum" sz="quarter" idx="10"/>
          </p:nvPr>
        </p:nvSpPr>
        <p:spPr/>
        <p:txBody>
          <a:bodyPr/>
          <a:lstStyle/>
          <a:p>
            <a:fld id="{7C457D5B-65C4-4B21-AA42-830FD62F24FA}" type="slidenum">
              <a:rPr lang="en-GB" smtClean="0"/>
              <a:t>36</a:t>
            </a:fld>
            <a:endParaRPr lang="en-GB"/>
          </a:p>
        </p:txBody>
      </p:sp>
    </p:spTree>
    <p:extLst>
      <p:ext uri="{BB962C8B-B14F-4D97-AF65-F5344CB8AC3E}">
        <p14:creationId xmlns:p14="http://schemas.microsoft.com/office/powerpoint/2010/main" val="2115847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https://readingagency.org.uk/news/media/reading-for-pleasure-builds-empathy-and-improves-wellbeing-research-from-the-reading-agency-finds.html</a:t>
            </a:r>
            <a:endParaRPr lang="en-GB" dirty="0"/>
          </a:p>
        </p:txBody>
      </p:sp>
      <p:sp>
        <p:nvSpPr>
          <p:cNvPr id="4" name="Slide Number Placeholder 3"/>
          <p:cNvSpPr>
            <a:spLocks noGrp="1"/>
          </p:cNvSpPr>
          <p:nvPr>
            <p:ph type="sldNum" sz="quarter" idx="10"/>
          </p:nvPr>
        </p:nvSpPr>
        <p:spPr/>
        <p:txBody>
          <a:bodyPr/>
          <a:lstStyle/>
          <a:p>
            <a:fld id="{7C457D5B-65C4-4B21-AA42-830FD62F24FA}" type="slidenum">
              <a:rPr lang="en-GB" smtClean="0"/>
              <a:t>37</a:t>
            </a:fld>
            <a:endParaRPr lang="en-GB"/>
          </a:p>
        </p:txBody>
      </p:sp>
    </p:spTree>
    <p:extLst>
      <p:ext uri="{BB962C8B-B14F-4D97-AF65-F5344CB8AC3E}">
        <p14:creationId xmlns:p14="http://schemas.microsoft.com/office/powerpoint/2010/main" val="1041746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C3A5993-77F5-4CD5-AD32-282BC652730E}" type="datetimeFigureOut">
              <a:rPr lang="en-GB" smtClean="0"/>
              <a:t>20/09/2018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E1A8C4-3826-4587-BEFE-797A26EAFEA0}"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345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3A5993-77F5-4CD5-AD32-282BC652730E}" type="datetimeFigureOut">
              <a:rPr lang="en-GB" smtClean="0"/>
              <a:t>20/09/2018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E1A8C4-3826-4587-BEFE-797A26EAFEA0}" type="slidenum">
              <a:rPr lang="en-GB" smtClean="0"/>
              <a:t>‹#›</a:t>
            </a:fld>
            <a:endParaRPr lang="en-GB"/>
          </a:p>
        </p:txBody>
      </p:sp>
    </p:spTree>
    <p:extLst>
      <p:ext uri="{BB962C8B-B14F-4D97-AF65-F5344CB8AC3E}">
        <p14:creationId xmlns:p14="http://schemas.microsoft.com/office/powerpoint/2010/main" val="1441636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3A5993-77F5-4CD5-AD32-282BC652730E}" type="datetimeFigureOut">
              <a:rPr lang="en-GB" smtClean="0"/>
              <a:t>20/09/2018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E1A8C4-3826-4587-BEFE-797A26EAFEA0}" type="slidenum">
              <a:rPr lang="en-GB" smtClean="0"/>
              <a:t>‹#›</a:t>
            </a:fld>
            <a:endParaRPr lang="en-GB"/>
          </a:p>
        </p:txBody>
      </p:sp>
    </p:spTree>
    <p:extLst>
      <p:ext uri="{BB962C8B-B14F-4D97-AF65-F5344CB8AC3E}">
        <p14:creationId xmlns:p14="http://schemas.microsoft.com/office/powerpoint/2010/main" val="3239774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3A5993-77F5-4CD5-AD32-282BC652730E}" type="datetimeFigureOut">
              <a:rPr lang="en-GB" smtClean="0"/>
              <a:t>20/09/2018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E1A8C4-3826-4587-BEFE-797A26EAFEA0}" type="slidenum">
              <a:rPr lang="en-GB" smtClean="0"/>
              <a:t>‹#›</a:t>
            </a:fld>
            <a:endParaRPr lang="en-GB"/>
          </a:p>
        </p:txBody>
      </p:sp>
    </p:spTree>
    <p:extLst>
      <p:ext uri="{BB962C8B-B14F-4D97-AF65-F5344CB8AC3E}">
        <p14:creationId xmlns:p14="http://schemas.microsoft.com/office/powerpoint/2010/main" val="348416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3A5993-77F5-4CD5-AD32-282BC652730E}" type="datetimeFigureOut">
              <a:rPr lang="en-GB" smtClean="0"/>
              <a:t>20/09/2018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E1A8C4-3826-4587-BEFE-797A26EAFEA0}"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340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C3A5993-77F5-4CD5-AD32-282BC652730E}" type="datetimeFigureOut">
              <a:rPr lang="en-GB" smtClean="0"/>
              <a:t>20/09/2018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E1A8C4-3826-4587-BEFE-797A26EAFEA0}" type="slidenum">
              <a:rPr lang="en-GB" smtClean="0"/>
              <a:t>‹#›</a:t>
            </a:fld>
            <a:endParaRPr lang="en-GB"/>
          </a:p>
        </p:txBody>
      </p:sp>
    </p:spTree>
    <p:extLst>
      <p:ext uri="{BB962C8B-B14F-4D97-AF65-F5344CB8AC3E}">
        <p14:creationId xmlns:p14="http://schemas.microsoft.com/office/powerpoint/2010/main" val="539627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C3A5993-77F5-4CD5-AD32-282BC652730E}" type="datetimeFigureOut">
              <a:rPr lang="en-GB" smtClean="0"/>
              <a:t>20/09/2018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8E1A8C4-3826-4587-BEFE-797A26EAFEA0}" type="slidenum">
              <a:rPr lang="en-GB" smtClean="0"/>
              <a:t>‹#›</a:t>
            </a:fld>
            <a:endParaRPr lang="en-GB"/>
          </a:p>
        </p:txBody>
      </p:sp>
    </p:spTree>
    <p:extLst>
      <p:ext uri="{BB962C8B-B14F-4D97-AF65-F5344CB8AC3E}">
        <p14:creationId xmlns:p14="http://schemas.microsoft.com/office/powerpoint/2010/main" val="774839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C3A5993-77F5-4CD5-AD32-282BC652730E}" type="datetimeFigureOut">
              <a:rPr lang="en-GB" smtClean="0"/>
              <a:t>20/09/2018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8E1A8C4-3826-4587-BEFE-797A26EAFEA0}" type="slidenum">
              <a:rPr lang="en-GB" smtClean="0"/>
              <a:t>‹#›</a:t>
            </a:fld>
            <a:endParaRPr lang="en-GB"/>
          </a:p>
        </p:txBody>
      </p:sp>
    </p:spTree>
    <p:extLst>
      <p:ext uri="{BB962C8B-B14F-4D97-AF65-F5344CB8AC3E}">
        <p14:creationId xmlns:p14="http://schemas.microsoft.com/office/powerpoint/2010/main" val="2765995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C3A5993-77F5-4CD5-AD32-282BC652730E}" type="datetimeFigureOut">
              <a:rPr lang="en-GB" smtClean="0"/>
              <a:t>20/09/2018</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58E1A8C4-3826-4587-BEFE-797A26EAFEA0}" type="slidenum">
              <a:rPr lang="en-GB" smtClean="0"/>
              <a:t>‹#›</a:t>
            </a:fld>
            <a:endParaRPr lang="en-GB"/>
          </a:p>
        </p:txBody>
      </p:sp>
    </p:spTree>
    <p:extLst>
      <p:ext uri="{BB962C8B-B14F-4D97-AF65-F5344CB8AC3E}">
        <p14:creationId xmlns:p14="http://schemas.microsoft.com/office/powerpoint/2010/main" val="2828613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C3A5993-77F5-4CD5-AD32-282BC652730E}" type="datetimeFigureOut">
              <a:rPr lang="en-GB" smtClean="0"/>
              <a:t>20/09/2018</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8E1A8C4-3826-4587-BEFE-797A26EAFEA0}" type="slidenum">
              <a:rPr lang="en-GB" smtClean="0"/>
              <a:t>‹#›</a:t>
            </a:fld>
            <a:endParaRPr lang="en-GB"/>
          </a:p>
        </p:txBody>
      </p:sp>
    </p:spTree>
    <p:extLst>
      <p:ext uri="{BB962C8B-B14F-4D97-AF65-F5344CB8AC3E}">
        <p14:creationId xmlns:p14="http://schemas.microsoft.com/office/powerpoint/2010/main" val="2332850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3A5993-77F5-4CD5-AD32-282BC652730E}" type="datetimeFigureOut">
              <a:rPr lang="en-GB" smtClean="0"/>
              <a:t>20/09/2018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E1A8C4-3826-4587-BEFE-797A26EAFEA0}" type="slidenum">
              <a:rPr lang="en-GB" smtClean="0"/>
              <a:t>‹#›</a:t>
            </a:fld>
            <a:endParaRPr lang="en-GB"/>
          </a:p>
        </p:txBody>
      </p:sp>
    </p:spTree>
    <p:extLst>
      <p:ext uri="{BB962C8B-B14F-4D97-AF65-F5344CB8AC3E}">
        <p14:creationId xmlns:p14="http://schemas.microsoft.com/office/powerpoint/2010/main" val="2738393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C3A5993-77F5-4CD5-AD32-282BC652730E}" type="datetimeFigureOut">
              <a:rPr lang="en-GB" smtClean="0"/>
              <a:t>20/09/2018</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8E1A8C4-3826-4587-BEFE-797A26EAFEA0}"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806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julia.pickering@taw.org.uk"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familymathstoolkit.org.uk/"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hyperlink" Target="https://www.bbc.com/bitesize/subjects/zng4d2p"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hyperlink" Target="mailto:jake.blakeway@taw.org.uk"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19830" y="538619"/>
            <a:ext cx="12192000" cy="777765"/>
          </a:xfrm>
          <a:prstGeom prst="rect">
            <a:avLst/>
          </a:prstGeom>
        </p:spPr>
        <p:txBody>
          <a:bodyPr>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mtClean="0">
                <a:latin typeface="Century Gothic" panose="020B0502020202020204" pitchFamily="34" charset="0"/>
              </a:rPr>
              <a:t>Key Stage 3 English </a:t>
            </a:r>
            <a:endParaRPr lang="en-GB" dirty="0">
              <a:latin typeface="Century Gothic" panose="020B0502020202020204" pitchFamily="34" charset="0"/>
            </a:endParaRPr>
          </a:p>
        </p:txBody>
      </p:sp>
      <p:sp>
        <p:nvSpPr>
          <p:cNvPr id="3" name="Subtitle 2"/>
          <p:cNvSpPr txBox="1">
            <a:spLocks/>
          </p:cNvSpPr>
          <p:nvPr/>
        </p:nvSpPr>
        <p:spPr>
          <a:xfrm>
            <a:off x="663878" y="1878903"/>
            <a:ext cx="10784911" cy="4409163"/>
          </a:xfrm>
          <a:prstGeom prst="rect">
            <a:avLst/>
          </a:prstGeom>
        </p:spPr>
        <p:txBody>
          <a:bodyPr>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sz="2800" dirty="0" smtClean="0">
                <a:latin typeface="Century Gothic" panose="020B0502020202020204" pitchFamily="34" charset="0"/>
              </a:rPr>
              <a:t>Essentially, KS3 and 4 are one key-stage</a:t>
            </a:r>
          </a:p>
          <a:p>
            <a:endParaRPr lang="en-GB" sz="2800" dirty="0" smtClean="0">
              <a:latin typeface="Century Gothic" panose="020B0502020202020204" pitchFamily="34" charset="0"/>
            </a:endParaRPr>
          </a:p>
          <a:p>
            <a:r>
              <a:rPr lang="en-GB" sz="2800" b="1" dirty="0" smtClean="0">
                <a:latin typeface="Century Gothic" panose="020B0502020202020204" pitchFamily="34" charset="0"/>
              </a:rPr>
              <a:t>English Language </a:t>
            </a:r>
            <a:r>
              <a:rPr lang="en-GB" sz="2800" dirty="0" smtClean="0">
                <a:latin typeface="Century Gothic" panose="020B0502020202020204" pitchFamily="34" charset="0"/>
              </a:rPr>
              <a:t>- a skills-driven subject. </a:t>
            </a:r>
          </a:p>
          <a:p>
            <a:r>
              <a:rPr lang="en-GB" sz="2800" dirty="0" smtClean="0">
                <a:latin typeface="Century Gothic" panose="020B0502020202020204" pitchFamily="34" charset="0"/>
              </a:rPr>
              <a:t>Reading to understanding, synthesise, analyse and evaluate writers’ methods.</a:t>
            </a:r>
          </a:p>
          <a:p>
            <a:r>
              <a:rPr lang="en-GB" sz="2800" dirty="0" smtClean="0">
                <a:latin typeface="Century Gothic" panose="020B0502020202020204" pitchFamily="34" charset="0"/>
              </a:rPr>
              <a:t>Writing to describe, narrate like a novelist … and to write to present a point of view like a journalist.</a:t>
            </a:r>
          </a:p>
          <a:p>
            <a:endParaRPr lang="en-GB" sz="2800" dirty="0" smtClean="0">
              <a:latin typeface="Century Gothic" panose="020B0502020202020204" pitchFamily="34" charset="0"/>
            </a:endParaRPr>
          </a:p>
          <a:p>
            <a:r>
              <a:rPr lang="en-GB" sz="2800" b="1" dirty="0" smtClean="0">
                <a:latin typeface="Century Gothic" panose="020B0502020202020204" pitchFamily="34" charset="0"/>
              </a:rPr>
              <a:t>English Literature </a:t>
            </a:r>
            <a:r>
              <a:rPr lang="en-GB" sz="2800" dirty="0" smtClean="0">
                <a:latin typeface="Century Gothic" panose="020B0502020202020204" pitchFamily="34" charset="0"/>
              </a:rPr>
              <a:t>– skills and knowledge driven</a:t>
            </a:r>
          </a:p>
          <a:p>
            <a:r>
              <a:rPr lang="en-GB" sz="2800" dirty="0" smtClean="0">
                <a:latin typeface="Century Gothic" panose="020B0502020202020204" pitchFamily="34" charset="0"/>
              </a:rPr>
              <a:t>Appreciation of the writer’s craft.</a:t>
            </a:r>
          </a:p>
          <a:p>
            <a:r>
              <a:rPr lang="en-GB" sz="2800" dirty="0" smtClean="0">
                <a:latin typeface="Century Gothic" panose="020B0502020202020204" pitchFamily="34" charset="0"/>
              </a:rPr>
              <a:t>Understanding that literature reflects us, as human beings, and our experiences, our natures, relation to nature, history, context, culture.</a:t>
            </a:r>
            <a:endParaRPr lang="en-GB" sz="2800" dirty="0" smtClean="0">
              <a:latin typeface="Century Gothic" panose="020B0502020202020204" pitchFamily="34" charset="0"/>
            </a:endParaRPr>
          </a:p>
        </p:txBody>
      </p:sp>
      <p:pic>
        <p:nvPicPr>
          <p:cNvPr id="5" name="Picture 4"/>
          <p:cNvPicPr>
            <a:picLocks noChangeAspect="1"/>
          </p:cNvPicPr>
          <p:nvPr/>
        </p:nvPicPr>
        <p:blipFill rotWithShape="1">
          <a:blip r:embed="rId2"/>
          <a:srcRect l="13405" t="41392" r="53225" b="36545"/>
          <a:stretch/>
        </p:blipFill>
        <p:spPr>
          <a:xfrm>
            <a:off x="9097620" y="204276"/>
            <a:ext cx="2990336" cy="1112108"/>
          </a:xfrm>
          <a:prstGeom prst="rect">
            <a:avLst/>
          </a:prstGeom>
        </p:spPr>
      </p:pic>
    </p:spTree>
    <p:extLst>
      <p:ext uri="{BB962C8B-B14F-4D97-AF65-F5344CB8AC3E}">
        <p14:creationId xmlns:p14="http://schemas.microsoft.com/office/powerpoint/2010/main" val="1014948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8000" b="1" dirty="0" smtClean="0">
                <a:effectLst>
                  <a:outerShdw blurRad="38100" dist="38100" dir="2700000" algn="tl">
                    <a:srgbClr val="000000">
                      <a:alpha val="43137"/>
                    </a:srgbClr>
                  </a:outerShdw>
                </a:effectLst>
                <a:latin typeface="Century Gothic" panose="020B0502020202020204" pitchFamily="34" charset="0"/>
              </a:rPr>
              <a:t>The Future</a:t>
            </a:r>
            <a:endParaRPr lang="en-GB" sz="8000" b="1" dirty="0">
              <a:effectLst>
                <a:outerShdw blurRad="38100" dist="38100" dir="2700000" algn="tl">
                  <a:srgbClr val="000000">
                    <a:alpha val="43137"/>
                  </a:srgbClr>
                </a:outerShdw>
              </a:effectLst>
              <a:latin typeface="Century Gothic" panose="020B0502020202020204" pitchFamily="34" charset="0"/>
            </a:endParaRPr>
          </a:p>
        </p:txBody>
      </p:sp>
      <p:sp>
        <p:nvSpPr>
          <p:cNvPr id="3" name="Content Placeholder 2"/>
          <p:cNvSpPr>
            <a:spLocks noGrp="1"/>
          </p:cNvSpPr>
          <p:nvPr>
            <p:ph idx="1"/>
          </p:nvPr>
        </p:nvSpPr>
        <p:spPr>
          <a:xfrm>
            <a:off x="628651" y="2811945"/>
            <a:ext cx="11158537" cy="3517418"/>
          </a:xfrm>
        </p:spPr>
        <p:txBody>
          <a:bodyPr>
            <a:noAutofit/>
          </a:bodyPr>
          <a:lstStyle/>
          <a:p>
            <a:pPr marL="0" indent="0">
              <a:buNone/>
            </a:pPr>
            <a:r>
              <a:rPr lang="en-GB" sz="3200" b="1" dirty="0" smtClean="0">
                <a:latin typeface="Century Gothic" panose="020B0502020202020204" pitchFamily="34" charset="0"/>
              </a:rPr>
              <a:t>One thing we do know is that pure intellectual </a:t>
            </a:r>
            <a:r>
              <a:rPr lang="en-GB" sz="3200" b="1" dirty="0">
                <a:latin typeface="Century Gothic" panose="020B0502020202020204" pitchFamily="34" charset="0"/>
              </a:rPr>
              <a:t>capacity is not </a:t>
            </a:r>
            <a:r>
              <a:rPr lang="en-GB" sz="3200" b="1" dirty="0" smtClean="0">
                <a:latin typeface="Century Gothic" panose="020B0502020202020204" pitchFamily="34" charset="0"/>
              </a:rPr>
              <a:t>enough to achieve this. You have to </a:t>
            </a:r>
            <a:r>
              <a:rPr lang="en-GB" sz="3200" b="1" dirty="0">
                <a:latin typeface="Century Gothic" panose="020B0502020202020204" pitchFamily="34" charset="0"/>
              </a:rPr>
              <a:t>be willing to learn to create the dynamic process of change</a:t>
            </a:r>
            <a:r>
              <a:rPr lang="en-GB" sz="3200" b="1" dirty="0" smtClean="0">
                <a:latin typeface="Century Gothic" panose="020B0502020202020204" pitchFamily="34" charset="0"/>
              </a:rPr>
              <a:t>.</a:t>
            </a:r>
            <a:endParaRPr lang="en-GB" sz="3200" b="1" dirty="0">
              <a:latin typeface="Century Gothic" panose="020B0502020202020204" pitchFamily="34" charset="0"/>
            </a:endParaRPr>
          </a:p>
          <a:p>
            <a:pPr marL="0" indent="0">
              <a:buNone/>
            </a:pPr>
            <a:endParaRPr lang="en-GB" sz="3200" b="1" dirty="0" smtClean="0">
              <a:latin typeface="Century Gothic" panose="020B0502020202020204" pitchFamily="34" charset="0"/>
            </a:endParaRPr>
          </a:p>
          <a:p>
            <a:pPr marL="0" indent="0">
              <a:buNone/>
            </a:pPr>
            <a:r>
              <a:rPr lang="en-GB" sz="3200" b="1" dirty="0" smtClean="0">
                <a:latin typeface="Century Gothic" panose="020B0502020202020204" pitchFamily="34" charset="0"/>
              </a:rPr>
              <a:t>It </a:t>
            </a:r>
            <a:r>
              <a:rPr lang="en-GB" sz="3200" b="1" dirty="0">
                <a:latin typeface="Century Gothic" panose="020B0502020202020204" pitchFamily="34" charset="0"/>
              </a:rPr>
              <a:t>is failure that creates </a:t>
            </a:r>
            <a:r>
              <a:rPr lang="en-GB" sz="3200" b="1" dirty="0" smtClean="0">
                <a:latin typeface="Century Gothic" panose="020B0502020202020204" pitchFamily="34" charset="0"/>
              </a:rPr>
              <a:t>change; </a:t>
            </a:r>
            <a:r>
              <a:rPr lang="en-GB" sz="3200" b="1" dirty="0">
                <a:latin typeface="Century Gothic" panose="020B0502020202020204" pitchFamily="34" charset="0"/>
              </a:rPr>
              <a:t>redrafting and discussion is where </a:t>
            </a:r>
            <a:r>
              <a:rPr lang="en-GB" sz="3200" b="1" dirty="0">
                <a:effectLst>
                  <a:outerShdw blurRad="38100" dist="38100" dir="2700000" algn="tl">
                    <a:srgbClr val="000000">
                      <a:alpha val="43137"/>
                    </a:srgbClr>
                  </a:outerShdw>
                </a:effectLst>
                <a:latin typeface="Century Gothic" panose="020B0502020202020204" pitchFamily="34" charset="0"/>
              </a:rPr>
              <a:t>progress</a:t>
            </a:r>
            <a:r>
              <a:rPr lang="en-GB" sz="3200" b="1" dirty="0">
                <a:latin typeface="Century Gothic" panose="020B0502020202020204" pitchFamily="34" charset="0"/>
              </a:rPr>
              <a:t> happens</a:t>
            </a:r>
            <a:r>
              <a:rPr lang="en-GB" sz="3200" b="1" dirty="0" smtClean="0">
                <a:latin typeface="Century Gothic" panose="020B0502020202020204" pitchFamily="34" charset="0"/>
              </a:rPr>
              <a:t>.</a:t>
            </a:r>
            <a:endParaRPr lang="en-GB" sz="3200" b="1" dirty="0">
              <a:latin typeface="Century Gothic" panose="020B0502020202020204" pitchFamily="34" charset="0"/>
            </a:endParaRPr>
          </a:p>
        </p:txBody>
      </p:sp>
      <p:pic>
        <p:nvPicPr>
          <p:cNvPr id="4" name="Picture 3"/>
          <p:cNvPicPr>
            <a:picLocks noChangeAspect="1"/>
          </p:cNvPicPr>
          <p:nvPr/>
        </p:nvPicPr>
        <p:blipFill>
          <a:blip r:embed="rId2"/>
          <a:stretch>
            <a:fillRect/>
          </a:stretch>
        </p:blipFill>
        <p:spPr>
          <a:xfrm>
            <a:off x="6801079" y="76044"/>
            <a:ext cx="4354601" cy="2735901"/>
          </a:xfrm>
          <a:prstGeom prst="rect">
            <a:avLst/>
          </a:prstGeom>
        </p:spPr>
      </p:pic>
      <p:pic>
        <p:nvPicPr>
          <p:cNvPr id="5" name="Picture 4"/>
          <p:cNvPicPr>
            <a:picLocks noChangeAspect="1"/>
          </p:cNvPicPr>
          <p:nvPr/>
        </p:nvPicPr>
        <p:blipFill rotWithShape="1">
          <a:blip r:embed="rId3"/>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129795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14624"/>
            <a:ext cx="9987158" cy="1456267"/>
          </a:xfrm>
        </p:spPr>
        <p:txBody>
          <a:bodyPr>
            <a:noAutofit/>
          </a:bodyPr>
          <a:lstStyle/>
          <a:p>
            <a:r>
              <a:rPr lang="en-GB" sz="5400" b="1" dirty="0" smtClean="0">
                <a:effectLst>
                  <a:outerShdw blurRad="38100" dist="38100" dir="2700000" algn="tl">
                    <a:srgbClr val="000000">
                      <a:alpha val="43137"/>
                    </a:srgbClr>
                  </a:outerShdw>
                </a:effectLst>
                <a:latin typeface="Century Gothic" panose="020B0502020202020204" pitchFamily="34" charset="0"/>
              </a:rPr>
              <a:t>What do the top Universities say?</a:t>
            </a:r>
            <a:endParaRPr lang="en-GB" sz="5400" b="1" dirty="0">
              <a:effectLst>
                <a:outerShdw blurRad="38100" dist="38100" dir="2700000" algn="tl">
                  <a:srgbClr val="000000">
                    <a:alpha val="43137"/>
                  </a:srgbClr>
                </a:outerShdw>
              </a:effectLst>
              <a:latin typeface="Century Gothic" panose="020B0502020202020204" pitchFamily="34" charset="0"/>
            </a:endParaRPr>
          </a:p>
        </p:txBody>
      </p:sp>
      <p:sp>
        <p:nvSpPr>
          <p:cNvPr id="3" name="Content Placeholder 2"/>
          <p:cNvSpPr>
            <a:spLocks noGrp="1"/>
          </p:cNvSpPr>
          <p:nvPr>
            <p:ph idx="1"/>
          </p:nvPr>
        </p:nvSpPr>
        <p:spPr>
          <a:xfrm>
            <a:off x="685801" y="2142068"/>
            <a:ext cx="9207705" cy="3708663"/>
          </a:xfrm>
        </p:spPr>
        <p:txBody>
          <a:bodyPr>
            <a:normAutofit/>
          </a:bodyPr>
          <a:lstStyle/>
          <a:p>
            <a:pPr marL="0" indent="0">
              <a:buNone/>
            </a:pPr>
            <a:r>
              <a:rPr lang="en-GB" sz="2400" b="1" dirty="0" smtClean="0">
                <a:latin typeface="Century Gothic" panose="020B0502020202020204" pitchFamily="34" charset="0"/>
              </a:rPr>
              <a:t>The head of admissions at Oxford University told me they want people who:</a:t>
            </a:r>
            <a:endParaRPr lang="en-GB" sz="2400" b="1" dirty="0">
              <a:latin typeface="Century Gothic" panose="020B0502020202020204" pitchFamily="34" charset="0"/>
            </a:endParaRPr>
          </a:p>
          <a:p>
            <a:pPr marL="271463" indent="-185738">
              <a:buClrTx/>
              <a:buFont typeface="Arial" panose="020B0604020202020204" pitchFamily="34" charset="0"/>
              <a:buChar char="•"/>
            </a:pPr>
            <a:r>
              <a:rPr lang="en-GB" sz="2200" b="1" dirty="0" smtClean="0">
                <a:latin typeface="Century Gothic" panose="020B0502020202020204" pitchFamily="34" charset="0"/>
              </a:rPr>
              <a:t>Think independently i.e. don’t just repeat what they’ve been told.</a:t>
            </a:r>
            <a:endParaRPr lang="en-GB" sz="2200" b="1" dirty="0">
              <a:latin typeface="Century Gothic" panose="020B0502020202020204" pitchFamily="34" charset="0"/>
            </a:endParaRPr>
          </a:p>
          <a:p>
            <a:pPr marL="271463" indent="-185738">
              <a:buClrTx/>
              <a:buFont typeface="Arial" panose="020B0604020202020204" pitchFamily="34" charset="0"/>
              <a:buChar char="•"/>
            </a:pPr>
            <a:r>
              <a:rPr lang="en-GB" sz="2200" b="1" dirty="0">
                <a:latin typeface="Century Gothic" panose="020B0502020202020204" pitchFamily="34" charset="0"/>
              </a:rPr>
              <a:t>Use existing knowledge to assess (not solve) new </a:t>
            </a:r>
            <a:r>
              <a:rPr lang="en-GB" sz="2200" b="1" dirty="0" smtClean="0">
                <a:latin typeface="Century Gothic" panose="020B0502020202020204" pitchFamily="34" charset="0"/>
              </a:rPr>
              <a:t>problems.</a:t>
            </a:r>
            <a:endParaRPr lang="en-GB" sz="2200" b="1" dirty="0">
              <a:latin typeface="Century Gothic" panose="020B0502020202020204" pitchFamily="34" charset="0"/>
            </a:endParaRPr>
          </a:p>
          <a:p>
            <a:pPr marL="271463" indent="-185738">
              <a:buClrTx/>
              <a:buFont typeface="Arial" panose="020B0604020202020204" pitchFamily="34" charset="0"/>
              <a:buChar char="•"/>
            </a:pPr>
            <a:r>
              <a:rPr lang="en-GB" sz="2200" b="1" dirty="0">
                <a:latin typeface="Century Gothic" panose="020B0502020202020204" pitchFamily="34" charset="0"/>
              </a:rPr>
              <a:t>Work through difficult issues </a:t>
            </a:r>
            <a:r>
              <a:rPr lang="en-GB" sz="2200" b="1" dirty="0" smtClean="0">
                <a:latin typeface="Century Gothic" panose="020B0502020202020204" pitchFamily="34" charset="0"/>
              </a:rPr>
              <a:t>using dialogue.</a:t>
            </a:r>
            <a:endParaRPr lang="en-GB" sz="2200" b="1" dirty="0">
              <a:latin typeface="Century Gothic" panose="020B0502020202020204" pitchFamily="34" charset="0"/>
            </a:endParaRPr>
          </a:p>
          <a:p>
            <a:pPr marL="271463" indent="-185738">
              <a:buClrTx/>
              <a:buFont typeface="Arial" panose="020B0604020202020204" pitchFamily="34" charset="0"/>
              <a:buChar char="•"/>
            </a:pPr>
            <a:r>
              <a:rPr lang="en-GB" sz="2200" b="1" dirty="0" smtClean="0">
                <a:latin typeface="Century Gothic" panose="020B0502020202020204" pitchFamily="34" charset="0"/>
              </a:rPr>
              <a:t>Be </a:t>
            </a:r>
            <a:r>
              <a:rPr lang="en-GB" sz="2200" b="1" dirty="0">
                <a:latin typeface="Century Gothic" panose="020B0502020202020204" pitchFamily="34" charset="0"/>
              </a:rPr>
              <a:t>curious enough about their chosen area of interest to do independent research</a:t>
            </a:r>
            <a:r>
              <a:rPr lang="en-GB" sz="2800" b="1" dirty="0" smtClean="0">
                <a:latin typeface="Century Gothic" panose="020B0502020202020204" pitchFamily="34" charset="0"/>
              </a:rPr>
              <a:t>.</a:t>
            </a:r>
            <a:endParaRPr lang="en-GB" sz="2800" b="1" dirty="0">
              <a:latin typeface="Century Gothic" panose="020B0502020202020204" pitchFamily="34" charset="0"/>
            </a:endParaRPr>
          </a:p>
        </p:txBody>
      </p:sp>
      <p:pic>
        <p:nvPicPr>
          <p:cNvPr id="4" name="Picture 3"/>
          <p:cNvPicPr>
            <a:picLocks noChangeAspect="1"/>
          </p:cNvPicPr>
          <p:nvPr/>
        </p:nvPicPr>
        <p:blipFill rotWithShape="1">
          <a:blip r:embed="rId2"/>
          <a:srcRect l="25754" t="12091" r="20741" b="21778"/>
          <a:stretch/>
        </p:blipFill>
        <p:spPr>
          <a:xfrm>
            <a:off x="9786350" y="3175457"/>
            <a:ext cx="2181069" cy="2046157"/>
          </a:xfrm>
          <a:prstGeom prst="rect">
            <a:avLst/>
          </a:prstGeom>
        </p:spPr>
      </p:pic>
      <p:pic>
        <p:nvPicPr>
          <p:cNvPr id="5" name="Picture 4"/>
          <p:cNvPicPr>
            <a:picLocks noChangeAspect="1"/>
          </p:cNvPicPr>
          <p:nvPr/>
        </p:nvPicPr>
        <p:blipFill rotWithShape="1">
          <a:blip r:embed="rId3"/>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23227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6942"/>
            <a:ext cx="10131425" cy="1456267"/>
          </a:xfrm>
        </p:spPr>
        <p:txBody>
          <a:bodyPr>
            <a:noAutofit/>
          </a:bodyPr>
          <a:lstStyle/>
          <a:p>
            <a:r>
              <a:rPr lang="en-GB" sz="5400" b="1" dirty="0" smtClean="0">
                <a:latin typeface="Century Gothic" panose="020B0502020202020204" pitchFamily="34" charset="0"/>
              </a:rPr>
              <a:t>How will we deal with this at Burton Borough?</a:t>
            </a:r>
            <a:endParaRPr lang="en-GB" sz="5400" b="1" dirty="0">
              <a:latin typeface="Century Gothic" panose="020B0502020202020204" pitchFamily="34" charset="0"/>
            </a:endParaRPr>
          </a:p>
        </p:txBody>
      </p:sp>
      <p:sp>
        <p:nvSpPr>
          <p:cNvPr id="3" name="Content Placeholder 2"/>
          <p:cNvSpPr>
            <a:spLocks noGrp="1"/>
          </p:cNvSpPr>
          <p:nvPr>
            <p:ph idx="1"/>
          </p:nvPr>
        </p:nvSpPr>
        <p:spPr>
          <a:xfrm>
            <a:off x="685800" y="2016177"/>
            <a:ext cx="11354317" cy="4699416"/>
          </a:xfrm>
        </p:spPr>
        <p:txBody>
          <a:bodyPr>
            <a:noAutofit/>
          </a:bodyPr>
          <a:lstStyle/>
          <a:p>
            <a:r>
              <a:rPr lang="en-GB" sz="3200" b="1" dirty="0" smtClean="0">
                <a:latin typeface="Century Gothic" panose="020B0502020202020204" pitchFamily="34" charset="0"/>
              </a:rPr>
              <a:t>Together.</a:t>
            </a:r>
          </a:p>
          <a:p>
            <a:r>
              <a:rPr lang="en-GB" sz="3200" b="1" dirty="0" smtClean="0">
                <a:latin typeface="Century Gothic" panose="020B0502020202020204" pitchFamily="34" charset="0"/>
              </a:rPr>
              <a:t>By providing students with ways to experience things they may have never thought about before.</a:t>
            </a:r>
          </a:p>
          <a:p>
            <a:r>
              <a:rPr lang="en-GB" sz="3200" b="1" dirty="0" smtClean="0">
                <a:latin typeface="Century Gothic" panose="020B0502020202020204" pitchFamily="34" charset="0"/>
              </a:rPr>
              <a:t>By giving students plenty of chances to develop their creativity.</a:t>
            </a:r>
            <a:r>
              <a:rPr lang="en-GB" sz="3200" b="1" dirty="0">
                <a:latin typeface="Century Gothic" panose="020B0502020202020204" pitchFamily="34" charset="0"/>
              </a:rPr>
              <a:t> </a:t>
            </a:r>
            <a:endParaRPr lang="en-GB" sz="3200" b="1" dirty="0" smtClean="0">
              <a:latin typeface="Century Gothic" panose="020B0502020202020204" pitchFamily="34" charset="0"/>
            </a:endParaRPr>
          </a:p>
          <a:p>
            <a:r>
              <a:rPr lang="en-GB" sz="3200" b="1" dirty="0" smtClean="0">
                <a:latin typeface="Century Gothic" panose="020B0502020202020204" pitchFamily="34" charset="0"/>
              </a:rPr>
              <a:t>By </a:t>
            </a:r>
            <a:r>
              <a:rPr lang="en-GB" sz="3200" b="1" dirty="0">
                <a:latin typeface="Century Gothic" panose="020B0502020202020204" pitchFamily="34" charset="0"/>
              </a:rPr>
              <a:t>providing </a:t>
            </a:r>
            <a:r>
              <a:rPr lang="en-GB" sz="3200" b="1" dirty="0" smtClean="0">
                <a:latin typeface="Century Gothic" panose="020B0502020202020204" pitchFamily="34" charset="0"/>
              </a:rPr>
              <a:t>students with </a:t>
            </a:r>
            <a:r>
              <a:rPr lang="en-GB" sz="3200" b="1" dirty="0">
                <a:latin typeface="Century Gothic" panose="020B0502020202020204" pitchFamily="34" charset="0"/>
              </a:rPr>
              <a:t>a range of opportunities to make mistakes and get things wrong</a:t>
            </a:r>
            <a:r>
              <a:rPr lang="en-GB" sz="3200" b="1" dirty="0" smtClean="0">
                <a:latin typeface="Century Gothic" panose="020B0502020202020204" pitchFamily="34" charset="0"/>
              </a:rPr>
              <a:t>.</a:t>
            </a:r>
            <a:endParaRPr lang="en-GB" sz="3200" b="1" dirty="0">
              <a:latin typeface="Century Gothic" panose="020B0502020202020204" pitchFamily="34" charset="0"/>
            </a:endParaRPr>
          </a:p>
        </p:txBody>
      </p:sp>
      <p:pic>
        <p:nvPicPr>
          <p:cNvPr id="5" name="Picture 4"/>
          <p:cNvPicPr>
            <a:picLocks noChangeAspect="1"/>
          </p:cNvPicPr>
          <p:nvPr/>
        </p:nvPicPr>
        <p:blipFill rotWithShape="1">
          <a:blip r:embed="rId2"/>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191343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8800" b="1" dirty="0" smtClean="0">
                <a:effectLst>
                  <a:outerShdw blurRad="38100" dist="38100" dir="2700000" algn="tl">
                    <a:srgbClr val="000000">
                      <a:alpha val="43137"/>
                    </a:srgbClr>
                  </a:outerShdw>
                </a:effectLst>
                <a:latin typeface="Century Gothic" panose="020B0502020202020204" pitchFamily="34" charset="0"/>
              </a:rPr>
              <a:t>THE BBU</a:t>
            </a:r>
            <a:endParaRPr lang="en-GB" sz="8800" b="1" dirty="0">
              <a:effectLst>
                <a:outerShdw blurRad="38100" dist="38100" dir="2700000" algn="tl">
                  <a:srgbClr val="000000">
                    <a:alpha val="43137"/>
                  </a:srgbClr>
                </a:outerShdw>
              </a:effectLst>
              <a:latin typeface="Century Gothic" panose="020B0502020202020204" pitchFamily="34" charset="0"/>
            </a:endParaRPr>
          </a:p>
        </p:txBody>
      </p:sp>
      <p:pic>
        <p:nvPicPr>
          <p:cNvPr id="6" name="Picture 5"/>
          <p:cNvPicPr>
            <a:picLocks noChangeAspect="1"/>
          </p:cNvPicPr>
          <p:nvPr/>
        </p:nvPicPr>
        <p:blipFill rotWithShape="1">
          <a:blip r:embed="rId2"/>
          <a:srcRect l="13405" t="41392" r="73670" b="36903"/>
          <a:stretch/>
        </p:blipFill>
        <p:spPr>
          <a:xfrm>
            <a:off x="10672959" y="286603"/>
            <a:ext cx="1158256" cy="1094057"/>
          </a:xfrm>
          <a:prstGeom prst="rect">
            <a:avLst/>
          </a:prstGeom>
        </p:spPr>
      </p:pic>
      <p:sp>
        <p:nvSpPr>
          <p:cNvPr id="3" name="TextBox 2"/>
          <p:cNvSpPr txBox="1"/>
          <p:nvPr/>
        </p:nvSpPr>
        <p:spPr>
          <a:xfrm>
            <a:off x="571501" y="2378869"/>
            <a:ext cx="8293893" cy="2862322"/>
          </a:xfrm>
          <a:prstGeom prst="rect">
            <a:avLst/>
          </a:prstGeom>
          <a:solidFill>
            <a:srgbClr val="0070C0"/>
          </a:solidFill>
        </p:spPr>
        <p:txBody>
          <a:bodyPr wrap="square" rtlCol="0">
            <a:spAutoFit/>
          </a:bodyPr>
          <a:lstStyle/>
          <a:p>
            <a:pPr marL="457200" indent="-457200">
              <a:buFont typeface="Arial" panose="020B0604020202020204" pitchFamily="34" charset="0"/>
              <a:buChar char="•"/>
            </a:pPr>
            <a:r>
              <a:rPr lang="en-GB" sz="3600" dirty="0" smtClean="0">
                <a:solidFill>
                  <a:schemeClr val="bg1"/>
                </a:solidFill>
                <a:latin typeface="Century Gothic" panose="020B0502020202020204" pitchFamily="34" charset="0"/>
              </a:rPr>
              <a:t>Last year we established </a:t>
            </a:r>
            <a:r>
              <a:rPr lang="en-GB" sz="3600" dirty="0">
                <a:solidFill>
                  <a:schemeClr val="bg1"/>
                </a:solidFill>
                <a:latin typeface="Century Gothic" panose="020B0502020202020204" pitchFamily="34" charset="0"/>
              </a:rPr>
              <a:t>the </a:t>
            </a:r>
            <a:r>
              <a:rPr lang="en-GB" sz="3600" b="1" dirty="0">
                <a:solidFill>
                  <a:schemeClr val="bg1"/>
                </a:solidFill>
                <a:latin typeface="Century Gothic" panose="020B0502020202020204" pitchFamily="34" charset="0"/>
              </a:rPr>
              <a:t>Burton Borough University </a:t>
            </a:r>
            <a:endParaRPr lang="en-GB" sz="3600" b="1" dirty="0" smtClean="0">
              <a:solidFill>
                <a:schemeClr val="bg1"/>
              </a:solidFill>
              <a:latin typeface="Century Gothic" panose="020B0502020202020204" pitchFamily="34" charset="0"/>
            </a:endParaRPr>
          </a:p>
          <a:p>
            <a:pPr marL="457200" indent="-457200">
              <a:buFont typeface="Arial" panose="020B0604020202020204" pitchFamily="34" charset="0"/>
              <a:buChar char="•"/>
            </a:pPr>
            <a:r>
              <a:rPr lang="en-GB" sz="3600" dirty="0" smtClean="0">
                <a:solidFill>
                  <a:schemeClr val="bg1"/>
                </a:solidFill>
                <a:latin typeface="Century Gothic" panose="020B0502020202020204" pitchFamily="34" charset="0"/>
              </a:rPr>
              <a:t>This works alongside other basic expectations for high potential students.</a:t>
            </a:r>
            <a:endParaRPr lang="en-GB" sz="3600"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2903" y="2321079"/>
            <a:ext cx="3109735" cy="2977901"/>
          </a:xfrm>
          <a:prstGeom prst="rect">
            <a:avLst/>
          </a:prstGeom>
        </p:spPr>
      </p:pic>
      <p:grpSp>
        <p:nvGrpSpPr>
          <p:cNvPr id="7" name="Group 6"/>
          <p:cNvGrpSpPr/>
          <p:nvPr/>
        </p:nvGrpSpPr>
        <p:grpSpPr>
          <a:xfrm>
            <a:off x="7835812" y="5590311"/>
            <a:ext cx="4356188" cy="584776"/>
            <a:chOff x="818323" y="212183"/>
            <a:chExt cx="4356188" cy="584776"/>
          </a:xfrm>
        </p:grpSpPr>
        <p:sp>
          <p:nvSpPr>
            <p:cNvPr id="8" name="Rectangle 3"/>
            <p:cNvSpPr>
              <a:spLocks noChangeArrowheads="1"/>
            </p:cNvSpPr>
            <p:nvPr/>
          </p:nvSpPr>
          <p:spPr bwMode="auto">
            <a:xfrm rot="10800000" flipV="1">
              <a:off x="2317898" y="212184"/>
              <a:ext cx="28566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en-US" sz="32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BBSUniversity</a:t>
              </a:r>
              <a:endParaRPr kumimoji="0" lang="en-GB" altLang="en-US" sz="400" b="0" i="0" u="none" strike="noStrike" cap="none" normalizeH="0" baseline="0" dirty="0" smtClean="0">
                <a:ln>
                  <a:noFill/>
                </a:ln>
                <a:solidFill>
                  <a:schemeClr val="tx1"/>
                </a:solidFill>
                <a:effectLst/>
                <a:latin typeface="Arial" panose="020B0604020202020204" pitchFamily="34" charset="0"/>
              </a:endParaRPr>
            </a:p>
          </p:txBody>
        </p:sp>
        <p:pic>
          <p:nvPicPr>
            <p:cNvPr id="9" name="Picture 4" descr="https://designcontest-com-designcontest.netdna-ssl.com/blog/wp-content/uploads/2017/08/twitte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323" y="212183"/>
              <a:ext cx="1547776" cy="5822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82549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7224102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060"/>
          </a:solidFill>
        </p:spPr>
        <p:txBody>
          <a:bodyPr>
            <a:normAutofit/>
          </a:bodyPr>
          <a:lstStyle/>
          <a:p>
            <a:pPr algn="ctr"/>
            <a:r>
              <a:rPr lang="en-GB" sz="8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The Big Think!</a:t>
            </a:r>
            <a:endParaRPr lang="en-GB" sz="80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3" name="Content Placeholder 2"/>
          <p:cNvSpPr>
            <a:spLocks noGrp="1"/>
          </p:cNvSpPr>
          <p:nvPr>
            <p:ph idx="1"/>
          </p:nvPr>
        </p:nvSpPr>
        <p:spPr>
          <a:xfrm>
            <a:off x="78582" y="1903750"/>
            <a:ext cx="4170146" cy="4247317"/>
          </a:xfrm>
          <a:solidFill>
            <a:schemeClr val="accent5">
              <a:lumMod val="20000"/>
              <a:lumOff val="80000"/>
            </a:schemeClr>
          </a:solidFill>
        </p:spPr>
        <p:txBody>
          <a:bodyPr>
            <a:normAutofit lnSpcReduction="10000"/>
          </a:bodyPr>
          <a:lstStyle/>
          <a:p>
            <a:pPr marL="0" indent="0">
              <a:buNone/>
            </a:pPr>
            <a:r>
              <a:rPr lang="en-GB" sz="2550" dirty="0" smtClean="0">
                <a:latin typeface="Century Gothic" panose="020B0502020202020204" pitchFamily="34" charset="0"/>
              </a:rPr>
              <a:t>Here’s the first Big Think question of the new academic year. For those of you who haven’t entered before, what stopped you? These are important questions and it’s a great opportunity to get your ideas out there!</a:t>
            </a:r>
          </a:p>
          <a:p>
            <a:pPr marL="0" indent="0">
              <a:buNone/>
            </a:pPr>
            <a:r>
              <a:rPr lang="en-GB" sz="2550" dirty="0" smtClean="0">
                <a:latin typeface="Century Gothic" panose="020B0502020202020204" pitchFamily="34" charset="0"/>
              </a:rPr>
              <a:t>Entries to Mr. Allen in comms 5 by Monday 24</a:t>
            </a:r>
            <a:r>
              <a:rPr lang="en-GB" sz="2550" baseline="30000" dirty="0" smtClean="0">
                <a:latin typeface="Century Gothic" panose="020B0502020202020204" pitchFamily="34" charset="0"/>
              </a:rPr>
              <a:t>th</a:t>
            </a:r>
            <a:r>
              <a:rPr lang="en-GB" sz="2550" dirty="0" smtClean="0">
                <a:latin typeface="Century Gothic" panose="020B0502020202020204" pitchFamily="34" charset="0"/>
              </a:rPr>
              <a:t> of September.</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45279" y="57196"/>
            <a:ext cx="1981064" cy="1768429"/>
          </a:xfrm>
          <a:prstGeom prst="rect">
            <a:avLst/>
          </a:prstGeom>
        </p:spPr>
      </p:pic>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10210936" y="0"/>
            <a:ext cx="1981064" cy="1768429"/>
          </a:xfrm>
          <a:prstGeom prst="rect">
            <a:avLst/>
          </a:prstGeom>
        </p:spPr>
      </p:pic>
      <p:sp>
        <p:nvSpPr>
          <p:cNvPr id="9" name="Content Placeholder 2"/>
          <p:cNvSpPr txBox="1">
            <a:spLocks/>
          </p:cNvSpPr>
          <p:nvPr/>
        </p:nvSpPr>
        <p:spPr>
          <a:xfrm>
            <a:off x="9439564" y="1903750"/>
            <a:ext cx="2752436" cy="4247317"/>
          </a:xfrm>
          <a:prstGeom prst="rect">
            <a:avLst/>
          </a:prstGeom>
          <a:gradFill flip="none" rotWithShape="1">
            <a:gsLst>
              <a:gs pos="0">
                <a:srgbClr val="92D050"/>
              </a:gs>
              <a:gs pos="37000">
                <a:schemeClr val="accent1">
                  <a:lumMod val="45000"/>
                  <a:lumOff val="55000"/>
                </a:schemeClr>
              </a:gs>
              <a:gs pos="62000">
                <a:schemeClr val="accent1">
                  <a:lumMod val="40000"/>
                  <a:lumOff val="60000"/>
                </a:schemeClr>
              </a:gs>
              <a:gs pos="100000">
                <a:srgbClr val="FF0000"/>
              </a:gs>
            </a:gsLst>
            <a:lin ang="10800000" scaled="1"/>
            <a:tileRect/>
          </a:gra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dirty="0" smtClean="0">
                <a:latin typeface="Century Gothic" panose="020B0502020202020204" pitchFamily="34" charset="0"/>
              </a:rPr>
              <a:t>Which small school will </a:t>
            </a:r>
            <a:r>
              <a:rPr lang="en-GB" sz="3600" b="1" dirty="0" smtClean="0">
                <a:latin typeface="Century Gothic" panose="020B0502020202020204" pitchFamily="34" charset="0"/>
              </a:rPr>
              <a:t>get the most </a:t>
            </a:r>
            <a:r>
              <a:rPr lang="en-GB" sz="3600" dirty="0" smtClean="0">
                <a:latin typeface="Century Gothic" panose="020B0502020202020204" pitchFamily="34" charset="0"/>
              </a:rPr>
              <a:t>entries? </a:t>
            </a:r>
          </a:p>
          <a:p>
            <a:pPr marL="0" indent="0">
              <a:buFont typeface="Arial" panose="020B0604020202020204" pitchFamily="34" charset="0"/>
              <a:buNone/>
            </a:pPr>
            <a:r>
              <a:rPr lang="en-GB" sz="3600" dirty="0" smtClean="0">
                <a:latin typeface="Century Gothic" panose="020B0502020202020204" pitchFamily="34" charset="0"/>
              </a:rPr>
              <a:t>Which small school can </a:t>
            </a:r>
            <a:r>
              <a:rPr lang="en-GB" sz="3600" b="1" dirty="0" smtClean="0">
                <a:latin typeface="Century Gothic" panose="020B0502020202020204" pitchFamily="34" charset="0"/>
              </a:rPr>
              <a:t>prove they are the BIG thinkers</a:t>
            </a:r>
            <a:r>
              <a:rPr lang="en-GB" sz="3600" dirty="0" smtClean="0">
                <a:latin typeface="Century Gothic" panose="020B0502020202020204" pitchFamily="34" charset="0"/>
              </a:rPr>
              <a:t>?</a:t>
            </a:r>
          </a:p>
        </p:txBody>
      </p:sp>
      <p:sp>
        <p:nvSpPr>
          <p:cNvPr id="5" name="Rectangle 4"/>
          <p:cNvSpPr/>
          <p:nvPr/>
        </p:nvSpPr>
        <p:spPr>
          <a:xfrm>
            <a:off x="4378036" y="1903750"/>
            <a:ext cx="4932219" cy="4247317"/>
          </a:xfrm>
          <a:prstGeom prst="rect">
            <a:avLst/>
          </a:prstGeom>
          <a:solidFill>
            <a:schemeClr val="accent2"/>
          </a:solidFill>
        </p:spPr>
        <p:txBody>
          <a:bodyPr wrap="square">
            <a:spAutoFit/>
          </a:bodyPr>
          <a:lstStyle/>
          <a:p>
            <a:r>
              <a:rPr lang="en-GB" sz="3000" b="1" dirty="0">
                <a:solidFill>
                  <a:schemeClr val="bg1"/>
                </a:solidFill>
                <a:effectLst>
                  <a:outerShdw blurRad="38100" dist="38100" dir="2700000" algn="tl">
                    <a:srgbClr val="000000">
                      <a:alpha val="43137"/>
                    </a:srgbClr>
                  </a:outerShdw>
                </a:effectLst>
                <a:latin typeface="Century Gothic" panose="020B0502020202020204" pitchFamily="34" charset="0"/>
              </a:rPr>
              <a:t>Your position paper should state your opinion on the question and explain why you think what you think. The best submissions will give a range of reasons and evidence that indicate thoughtful research.</a:t>
            </a:r>
          </a:p>
        </p:txBody>
      </p:sp>
    </p:spTree>
    <p:extLst>
      <p:ext uri="{BB962C8B-B14F-4D97-AF65-F5344CB8AC3E}">
        <p14:creationId xmlns:p14="http://schemas.microsoft.com/office/powerpoint/2010/main" val="1920343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7200" b="1" dirty="0" smtClean="0">
                <a:effectLst>
                  <a:outerShdw blurRad="38100" dist="38100" dir="2700000" algn="tl">
                    <a:srgbClr val="000000">
                      <a:alpha val="43137"/>
                    </a:srgbClr>
                  </a:outerShdw>
                </a:effectLst>
                <a:latin typeface="Century Gothic" panose="020B0502020202020204" pitchFamily="34" charset="0"/>
              </a:rPr>
              <a:t>The Future</a:t>
            </a:r>
            <a:endParaRPr lang="en-GB" sz="7200" b="1" dirty="0">
              <a:effectLst>
                <a:outerShdw blurRad="38100" dist="38100" dir="2700000" algn="tl">
                  <a:srgbClr val="000000">
                    <a:alpha val="43137"/>
                  </a:srgbClr>
                </a:outerShdw>
              </a:effectLst>
              <a:latin typeface="Century Gothic" panose="020B0502020202020204" pitchFamily="34" charset="0"/>
            </a:endParaRPr>
          </a:p>
        </p:txBody>
      </p:sp>
      <p:pic>
        <p:nvPicPr>
          <p:cNvPr id="6" name="Picture 5"/>
          <p:cNvPicPr>
            <a:picLocks noChangeAspect="1"/>
          </p:cNvPicPr>
          <p:nvPr/>
        </p:nvPicPr>
        <p:blipFill rotWithShape="1">
          <a:blip r:embed="rId2"/>
          <a:srcRect l="13405" t="41392" r="73670" b="36903"/>
          <a:stretch/>
        </p:blipFill>
        <p:spPr>
          <a:xfrm>
            <a:off x="10672959" y="286603"/>
            <a:ext cx="1158256" cy="1094057"/>
          </a:xfrm>
          <a:prstGeom prst="rect">
            <a:avLst/>
          </a:prstGeom>
        </p:spPr>
      </p:pic>
      <p:sp>
        <p:nvSpPr>
          <p:cNvPr id="3" name="TextBox 2"/>
          <p:cNvSpPr txBox="1"/>
          <p:nvPr/>
        </p:nvSpPr>
        <p:spPr>
          <a:xfrm>
            <a:off x="1097280" y="1986864"/>
            <a:ext cx="10410979" cy="4154984"/>
          </a:xfrm>
          <a:prstGeom prst="rect">
            <a:avLst/>
          </a:prstGeom>
          <a:solidFill>
            <a:srgbClr val="0070C0"/>
          </a:solidFill>
        </p:spPr>
        <p:txBody>
          <a:bodyPr wrap="square" rtlCol="0">
            <a:spAutoFit/>
          </a:bodyPr>
          <a:lstStyle/>
          <a:p>
            <a:r>
              <a:rPr lang="en-GB" sz="2400" b="1" dirty="0" smtClean="0">
                <a:solidFill>
                  <a:schemeClr val="bg1"/>
                </a:solidFill>
                <a:effectLst>
                  <a:outerShdw blurRad="38100" dist="38100" dir="2700000" algn="tl">
                    <a:srgbClr val="000000">
                      <a:alpha val="43137"/>
                    </a:srgbClr>
                  </a:outerShdw>
                </a:effectLst>
                <a:latin typeface="Century Gothic" panose="020B0502020202020204" pitchFamily="34" charset="0"/>
              </a:rPr>
              <a:t>As your child progresses through the school we will have a range of other opportunities for them to explore their potential and their interests:</a:t>
            </a:r>
          </a:p>
          <a:p>
            <a:pPr marL="342900" indent="-342900">
              <a:buFont typeface="Arial" panose="020B0604020202020204" pitchFamily="34" charset="0"/>
              <a:buChar char="•"/>
            </a:pPr>
            <a:r>
              <a:rPr lang="en-GB" sz="2400" b="1" dirty="0" smtClean="0">
                <a:solidFill>
                  <a:schemeClr val="bg1"/>
                </a:solidFill>
                <a:effectLst>
                  <a:outerShdw blurRad="38100" dist="38100" dir="2700000" algn="tl">
                    <a:srgbClr val="000000">
                      <a:alpha val="43137"/>
                    </a:srgbClr>
                  </a:outerShdw>
                </a:effectLst>
                <a:latin typeface="Century Gothic" panose="020B0502020202020204" pitchFamily="34" charset="0"/>
              </a:rPr>
              <a:t>All years – Film Club, Big Think, Strategy Games, Theatre Trips</a:t>
            </a:r>
          </a:p>
          <a:p>
            <a:pPr marL="342900" indent="-342900">
              <a:buFont typeface="Arial" panose="020B0604020202020204" pitchFamily="34" charset="0"/>
              <a:buChar char="•"/>
            </a:pPr>
            <a:r>
              <a:rPr lang="en-GB" sz="2400" b="1" dirty="0" smtClean="0">
                <a:solidFill>
                  <a:schemeClr val="bg1"/>
                </a:solidFill>
                <a:effectLst>
                  <a:outerShdw blurRad="38100" dist="38100" dir="2700000" algn="tl">
                    <a:srgbClr val="000000">
                      <a:alpha val="43137"/>
                    </a:srgbClr>
                  </a:outerShdw>
                </a:effectLst>
                <a:latin typeface="Century Gothic" panose="020B0502020202020204" pitchFamily="34" charset="0"/>
              </a:rPr>
              <a:t>Year </a:t>
            </a:r>
            <a:r>
              <a:rPr lang="en-GB" sz="2400" b="1" dirty="0">
                <a:solidFill>
                  <a:schemeClr val="bg1"/>
                </a:solidFill>
                <a:effectLst>
                  <a:outerShdw blurRad="38100" dist="38100" dir="2700000" algn="tl">
                    <a:srgbClr val="000000">
                      <a:alpha val="43137"/>
                    </a:srgbClr>
                  </a:outerShdw>
                </a:effectLst>
                <a:latin typeface="Century Gothic" panose="020B0502020202020204" pitchFamily="34" charset="0"/>
              </a:rPr>
              <a:t>7 and 8 – </a:t>
            </a:r>
            <a:r>
              <a:rPr lang="en-GB" sz="2400" b="1" dirty="0" smtClean="0">
                <a:solidFill>
                  <a:schemeClr val="bg1"/>
                </a:solidFill>
                <a:effectLst>
                  <a:outerShdw blurRad="38100" dist="38100" dir="2700000" algn="tl">
                    <a:srgbClr val="000000">
                      <a:alpha val="43137"/>
                    </a:srgbClr>
                  </a:outerShdw>
                </a:effectLst>
                <a:latin typeface="Century Gothic" panose="020B0502020202020204" pitchFamily="34" charset="0"/>
              </a:rPr>
              <a:t>Thinking Skills</a:t>
            </a:r>
          </a:p>
          <a:p>
            <a:pPr marL="342900" indent="-342900">
              <a:buFont typeface="Arial" panose="020B0604020202020204" pitchFamily="34" charset="0"/>
              <a:buChar char="•"/>
            </a:pPr>
            <a:r>
              <a:rPr lang="en-GB" sz="2400" b="1" dirty="0" smtClean="0">
                <a:solidFill>
                  <a:schemeClr val="bg1"/>
                </a:solidFill>
                <a:effectLst>
                  <a:outerShdw blurRad="38100" dist="38100" dir="2700000" algn="tl">
                    <a:srgbClr val="000000">
                      <a:alpha val="43137"/>
                    </a:srgbClr>
                  </a:outerShdw>
                </a:effectLst>
                <a:latin typeface="Century Gothic" panose="020B0502020202020204" pitchFamily="34" charset="0"/>
              </a:rPr>
              <a:t>Year 8 – Carnegie Award shadowing, Young Journalists club</a:t>
            </a:r>
            <a:endParaRPr lang="en-GB" sz="2400" b="1"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marL="342900" indent="-342900">
              <a:buFont typeface="Arial" panose="020B0604020202020204" pitchFamily="34" charset="0"/>
              <a:buChar char="•"/>
            </a:pPr>
            <a:r>
              <a:rPr lang="en-GB" sz="2400" b="1" dirty="0">
                <a:solidFill>
                  <a:schemeClr val="bg1"/>
                </a:solidFill>
                <a:effectLst>
                  <a:outerShdw blurRad="38100" dist="38100" dir="2700000" algn="tl">
                    <a:srgbClr val="000000">
                      <a:alpha val="43137"/>
                    </a:srgbClr>
                  </a:outerShdw>
                </a:effectLst>
                <a:latin typeface="Century Gothic" panose="020B0502020202020204" pitchFamily="34" charset="0"/>
              </a:rPr>
              <a:t>Year 9 – Mock Trial (in association with UWE)</a:t>
            </a:r>
          </a:p>
          <a:p>
            <a:pPr marL="342900" indent="-342900">
              <a:buFont typeface="Arial" panose="020B0604020202020204" pitchFamily="34" charset="0"/>
              <a:buChar char="•"/>
            </a:pPr>
            <a:r>
              <a:rPr lang="en-GB" sz="2400" b="1" dirty="0" smtClean="0">
                <a:solidFill>
                  <a:schemeClr val="bg1"/>
                </a:solidFill>
                <a:effectLst>
                  <a:outerShdw blurRad="38100" dist="38100" dir="2700000" algn="tl">
                    <a:srgbClr val="000000">
                      <a:alpha val="43137"/>
                    </a:srgbClr>
                  </a:outerShdw>
                </a:effectLst>
                <a:latin typeface="Century Gothic" panose="020B0502020202020204" pitchFamily="34" charset="0"/>
              </a:rPr>
              <a:t>Year 9 and 10 – Critical Thinking</a:t>
            </a:r>
            <a:endParaRPr lang="en-GB" sz="2400" b="1"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marL="342900" indent="-342900">
              <a:buFont typeface="Arial" panose="020B0604020202020204" pitchFamily="34" charset="0"/>
              <a:buChar char="•"/>
            </a:pPr>
            <a:r>
              <a:rPr lang="en-GB" sz="2400" b="1" dirty="0" smtClean="0">
                <a:solidFill>
                  <a:schemeClr val="bg1"/>
                </a:solidFill>
                <a:effectLst>
                  <a:outerShdw blurRad="38100" dist="38100" dir="2700000" algn="tl">
                    <a:srgbClr val="000000">
                      <a:alpha val="43137"/>
                    </a:srgbClr>
                  </a:outerShdw>
                </a:effectLst>
                <a:latin typeface="Century Gothic" panose="020B0502020202020204" pitchFamily="34" charset="0"/>
              </a:rPr>
              <a:t>Year 10 and 11 – </a:t>
            </a:r>
            <a:r>
              <a:rPr lang="en-GB" sz="2400" b="1" dirty="0" err="1" smtClean="0">
                <a:solidFill>
                  <a:schemeClr val="bg1"/>
                </a:solidFill>
                <a:effectLst>
                  <a:outerShdw blurRad="38100" dist="38100" dir="2700000" algn="tl">
                    <a:srgbClr val="000000">
                      <a:alpha val="43137"/>
                    </a:srgbClr>
                  </a:outerShdw>
                </a:effectLst>
                <a:latin typeface="Century Gothic" panose="020B0502020202020204" pitchFamily="34" charset="0"/>
              </a:rPr>
              <a:t>SmartLaw</a:t>
            </a:r>
            <a:r>
              <a:rPr lang="en-GB" sz="2400" b="1" dirty="0" smtClean="0">
                <a:solidFill>
                  <a:schemeClr val="bg1"/>
                </a:solidFill>
                <a:effectLst>
                  <a:outerShdw blurRad="38100" dist="38100" dir="2700000" algn="tl">
                    <a:srgbClr val="000000">
                      <a:alpha val="43137"/>
                    </a:srgbClr>
                  </a:outerShdw>
                </a:effectLst>
                <a:latin typeface="Century Gothic" panose="020B0502020202020204" pitchFamily="34" charset="0"/>
              </a:rPr>
              <a:t> mock trial competition</a:t>
            </a:r>
            <a:endParaRPr lang="en-GB" sz="2400" b="1" dirty="0">
              <a:solidFill>
                <a:schemeClr val="bg1"/>
              </a:solidFill>
              <a:effectLst>
                <a:outerShdw blurRad="38100" dist="38100" dir="2700000" algn="tl">
                  <a:srgbClr val="000000">
                    <a:alpha val="43137"/>
                  </a:srgbClr>
                </a:outerShdw>
              </a:effectLst>
              <a:latin typeface="Century Gothic" panose="020B0502020202020204" pitchFamily="34" charset="0"/>
            </a:endParaRPr>
          </a:p>
          <a:p>
            <a:endParaRPr lang="en-GB" sz="2400" b="1" dirty="0">
              <a:solidFill>
                <a:schemeClr val="bg1"/>
              </a:solidFill>
              <a:effectLst>
                <a:outerShdw blurRad="38100" dist="38100" dir="2700000" algn="tl">
                  <a:srgbClr val="000000">
                    <a:alpha val="43137"/>
                  </a:srgbClr>
                </a:outerShdw>
              </a:effectLst>
              <a:latin typeface="Century Gothic" panose="020B0502020202020204" pitchFamily="34" charset="0"/>
            </a:endParaRPr>
          </a:p>
          <a:p>
            <a:r>
              <a:rPr lang="en-GB" sz="2400" b="1" dirty="0" smtClean="0">
                <a:solidFill>
                  <a:schemeClr val="bg1"/>
                </a:solidFill>
                <a:effectLst>
                  <a:outerShdw blurRad="38100" dist="38100" dir="2700000" algn="tl">
                    <a:srgbClr val="000000">
                      <a:alpha val="43137"/>
                    </a:srgbClr>
                  </a:outerShdw>
                </a:effectLst>
                <a:latin typeface="Century Gothic" panose="020B0502020202020204" pitchFamily="34" charset="0"/>
              </a:rPr>
              <a:t>This is a list that is continuously evolving and improving.</a:t>
            </a:r>
          </a:p>
        </p:txBody>
      </p:sp>
      <p:grpSp>
        <p:nvGrpSpPr>
          <p:cNvPr id="5" name="Group 4"/>
          <p:cNvGrpSpPr/>
          <p:nvPr/>
        </p:nvGrpSpPr>
        <p:grpSpPr>
          <a:xfrm>
            <a:off x="6126480" y="984948"/>
            <a:ext cx="4356188" cy="584776"/>
            <a:chOff x="818323" y="212183"/>
            <a:chExt cx="4356188" cy="584776"/>
          </a:xfrm>
        </p:grpSpPr>
        <p:sp>
          <p:nvSpPr>
            <p:cNvPr id="7" name="Rectangle 3"/>
            <p:cNvSpPr>
              <a:spLocks noChangeArrowheads="1"/>
            </p:cNvSpPr>
            <p:nvPr/>
          </p:nvSpPr>
          <p:spPr bwMode="auto">
            <a:xfrm rot="10800000" flipV="1">
              <a:off x="2317898" y="212184"/>
              <a:ext cx="28566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en-US" sz="32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BBSUniversity</a:t>
              </a:r>
              <a:endParaRPr kumimoji="0" lang="en-GB" altLang="en-US" sz="400" b="0" i="0" u="none" strike="noStrike" cap="none" normalizeH="0" baseline="0" dirty="0" smtClean="0">
                <a:ln>
                  <a:noFill/>
                </a:ln>
                <a:solidFill>
                  <a:schemeClr val="tx1"/>
                </a:solidFill>
                <a:effectLst/>
                <a:latin typeface="Arial" panose="020B0604020202020204" pitchFamily="34" charset="0"/>
              </a:endParaRPr>
            </a:p>
          </p:txBody>
        </p:sp>
        <p:pic>
          <p:nvPicPr>
            <p:cNvPr id="8" name="Picture 4" descr="https://designcontest-com-designcontest.netdna-ssl.com/blog/wp-content/uploads/2017/08/twitter-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323" y="212183"/>
              <a:ext cx="1547776" cy="5822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6893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effectLst>
                  <a:outerShdw blurRad="38100" dist="38100" dir="2700000" algn="tl">
                    <a:srgbClr val="000000">
                      <a:alpha val="43137"/>
                    </a:srgbClr>
                  </a:outerShdw>
                </a:effectLst>
                <a:latin typeface="Century Gothic" panose="020B0502020202020204" pitchFamily="34" charset="0"/>
              </a:rPr>
              <a:t>Communication</a:t>
            </a:r>
            <a:endParaRPr lang="en-GB" b="1" dirty="0">
              <a:effectLst>
                <a:outerShdw blurRad="38100" dist="38100" dir="2700000" algn="tl">
                  <a:srgbClr val="000000">
                    <a:alpha val="43137"/>
                  </a:srgbClr>
                </a:outerShdw>
              </a:effectLst>
              <a:latin typeface="Century Gothic" panose="020B0502020202020204" pitchFamily="34" charset="0"/>
            </a:endParaRPr>
          </a:p>
        </p:txBody>
      </p:sp>
      <p:pic>
        <p:nvPicPr>
          <p:cNvPr id="6" name="Picture 5"/>
          <p:cNvPicPr>
            <a:picLocks noChangeAspect="1"/>
          </p:cNvPicPr>
          <p:nvPr/>
        </p:nvPicPr>
        <p:blipFill rotWithShape="1">
          <a:blip r:embed="rId2"/>
          <a:srcRect l="13405" t="41392" r="73670" b="36903"/>
          <a:stretch/>
        </p:blipFill>
        <p:spPr>
          <a:xfrm>
            <a:off x="10672959" y="286603"/>
            <a:ext cx="1158256" cy="1094057"/>
          </a:xfrm>
          <a:prstGeom prst="rect">
            <a:avLst/>
          </a:prstGeom>
        </p:spPr>
      </p:pic>
      <p:sp>
        <p:nvSpPr>
          <p:cNvPr id="3" name="TextBox 2"/>
          <p:cNvSpPr txBox="1"/>
          <p:nvPr/>
        </p:nvSpPr>
        <p:spPr>
          <a:xfrm>
            <a:off x="1097280" y="1981105"/>
            <a:ext cx="10410979" cy="3970318"/>
          </a:xfrm>
          <a:prstGeom prst="rect">
            <a:avLst/>
          </a:prstGeom>
          <a:solidFill>
            <a:srgbClr val="0070C0"/>
          </a:solidFill>
        </p:spPr>
        <p:txBody>
          <a:bodyPr wrap="square" rtlCol="0">
            <a:spAutoFit/>
          </a:bodyPr>
          <a:lstStyle/>
          <a:p>
            <a:pPr marL="285750" indent="-285750">
              <a:buFont typeface="Arial" panose="020B0604020202020204" pitchFamily="34" charset="0"/>
              <a:buChar char="•"/>
            </a:pPr>
            <a:r>
              <a:rPr lang="en-GB" sz="2800" dirty="0">
                <a:solidFill>
                  <a:schemeClr val="bg1"/>
                </a:solidFill>
                <a:latin typeface="Century Gothic" panose="020B0502020202020204" pitchFamily="34" charset="0"/>
              </a:rPr>
              <a:t>The school will make contact with parents and carers after the initial identification </a:t>
            </a:r>
            <a:r>
              <a:rPr lang="en-GB" sz="2800" dirty="0" smtClean="0">
                <a:solidFill>
                  <a:schemeClr val="bg1"/>
                </a:solidFill>
                <a:latin typeface="Century Gothic" panose="020B0502020202020204" pitchFamily="34" charset="0"/>
              </a:rPr>
              <a:t>process for year 7. </a:t>
            </a:r>
          </a:p>
          <a:p>
            <a:pPr marL="285750" indent="-285750">
              <a:buFont typeface="Arial" panose="020B0604020202020204" pitchFamily="34" charset="0"/>
              <a:buChar char="•"/>
            </a:pPr>
            <a:r>
              <a:rPr lang="en-GB" sz="2800" dirty="0" smtClean="0">
                <a:solidFill>
                  <a:schemeClr val="bg1"/>
                </a:solidFill>
                <a:latin typeface="Century Gothic" panose="020B0502020202020204" pitchFamily="34" charset="0"/>
              </a:rPr>
              <a:t>The school website enables access to the school policy for high potential students, provides information on the current BBU courses and offers advice on how to support you child.</a:t>
            </a:r>
          </a:p>
          <a:p>
            <a:pPr marL="285750" indent="-285750">
              <a:buFont typeface="Arial" panose="020B0604020202020204" pitchFamily="34" charset="0"/>
              <a:buChar char="•"/>
            </a:pPr>
            <a:r>
              <a:rPr lang="en-GB" sz="2800" dirty="0" smtClean="0">
                <a:solidFill>
                  <a:schemeClr val="bg1"/>
                </a:solidFill>
                <a:latin typeface="Century Gothic" panose="020B0502020202020204" pitchFamily="34" charset="0"/>
              </a:rPr>
              <a:t>Look out for upcoming letters, emails and tweets regarding the Burton Borough University, these will include information about dates and opportunities.</a:t>
            </a:r>
            <a:endParaRPr lang="en-GB" sz="2800" dirty="0">
              <a:solidFill>
                <a:schemeClr val="bg1"/>
              </a:solidFill>
              <a:latin typeface="Century Gothic" panose="020B0502020202020204" pitchFamily="34" charset="0"/>
            </a:endParaRPr>
          </a:p>
        </p:txBody>
      </p:sp>
      <p:grpSp>
        <p:nvGrpSpPr>
          <p:cNvPr id="5" name="Group 4"/>
          <p:cNvGrpSpPr/>
          <p:nvPr/>
        </p:nvGrpSpPr>
        <p:grpSpPr>
          <a:xfrm>
            <a:off x="6197567" y="1011981"/>
            <a:ext cx="4356188" cy="584776"/>
            <a:chOff x="818323" y="212183"/>
            <a:chExt cx="4356188" cy="584776"/>
          </a:xfrm>
        </p:grpSpPr>
        <p:sp>
          <p:nvSpPr>
            <p:cNvPr id="7" name="Rectangle 3"/>
            <p:cNvSpPr>
              <a:spLocks noChangeArrowheads="1"/>
            </p:cNvSpPr>
            <p:nvPr/>
          </p:nvSpPr>
          <p:spPr bwMode="auto">
            <a:xfrm rot="10800000" flipV="1">
              <a:off x="2317898" y="212184"/>
              <a:ext cx="28566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en-US" sz="32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BBSUniversity</a:t>
              </a:r>
              <a:endParaRPr kumimoji="0" lang="en-GB" altLang="en-US" sz="400" b="0" i="0" u="none" strike="noStrike" cap="none" normalizeH="0" baseline="0" dirty="0" smtClean="0">
                <a:ln>
                  <a:noFill/>
                </a:ln>
                <a:solidFill>
                  <a:schemeClr val="tx1"/>
                </a:solidFill>
                <a:effectLst/>
                <a:latin typeface="Arial" panose="020B0604020202020204" pitchFamily="34" charset="0"/>
              </a:endParaRPr>
            </a:p>
          </p:txBody>
        </p:sp>
        <p:pic>
          <p:nvPicPr>
            <p:cNvPr id="8" name="Picture 4" descr="https://designcontest-com-designcontest.netdna-ssl.com/blog/wp-content/uploads/2017/08/twitter-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323" y="212183"/>
              <a:ext cx="1547776" cy="5822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872776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405" t="41392" r="53225" b="36545"/>
          <a:stretch/>
        </p:blipFill>
        <p:spPr>
          <a:xfrm>
            <a:off x="8872152" y="202898"/>
            <a:ext cx="2990336" cy="1112108"/>
          </a:xfrm>
          <a:prstGeom prst="rect">
            <a:avLst/>
          </a:prstGeom>
        </p:spPr>
      </p:pic>
      <p:sp>
        <p:nvSpPr>
          <p:cNvPr id="3" name="Title 1"/>
          <p:cNvSpPr txBox="1">
            <a:spLocks/>
          </p:cNvSpPr>
          <p:nvPr/>
        </p:nvSpPr>
        <p:spPr>
          <a:xfrm>
            <a:off x="1097280" y="796531"/>
            <a:ext cx="10058400" cy="356616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6600" b="1" dirty="0" smtClean="0">
                <a:latin typeface="Century Gothic" panose="020B0502020202020204" pitchFamily="34" charset="0"/>
              </a:rPr>
              <a:t>Burton Borough </a:t>
            </a:r>
            <a:r>
              <a:rPr lang="en-GB" sz="6600" dirty="0" smtClean="0">
                <a:latin typeface="Century Gothic" panose="020B0502020202020204" pitchFamily="34" charset="0"/>
              </a:rPr>
              <a:t/>
            </a:r>
            <a:br>
              <a:rPr lang="en-GB" sz="6600" dirty="0" smtClean="0">
                <a:latin typeface="Century Gothic" panose="020B0502020202020204" pitchFamily="34" charset="0"/>
              </a:rPr>
            </a:br>
            <a:endParaRPr lang="en-GB" sz="6600" dirty="0">
              <a:latin typeface="Century Gothic" panose="020B0502020202020204" pitchFamily="34" charset="0"/>
            </a:endParaRPr>
          </a:p>
        </p:txBody>
      </p:sp>
    </p:spTree>
    <p:extLst>
      <p:ext uri="{BB962C8B-B14F-4D97-AF65-F5344CB8AC3E}">
        <p14:creationId xmlns:p14="http://schemas.microsoft.com/office/powerpoint/2010/main" val="247327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9697" y="-101240"/>
            <a:ext cx="9857982" cy="1349071"/>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Century Gothic" panose="020B0502020202020204" pitchFamily="34" charset="0"/>
              </a:rPr>
              <a:t>Mathematics Department  KS3</a:t>
            </a:r>
            <a:endParaRPr lang="en-US" b="1" dirty="0"/>
          </a:p>
        </p:txBody>
      </p:sp>
      <p:sp>
        <p:nvSpPr>
          <p:cNvPr id="8" name="Subtitle 2"/>
          <p:cNvSpPr txBox="1">
            <a:spLocks/>
          </p:cNvSpPr>
          <p:nvPr/>
        </p:nvSpPr>
        <p:spPr>
          <a:xfrm>
            <a:off x="928392" y="1988973"/>
            <a:ext cx="8300593" cy="468052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ClrTx/>
              <a:buFont typeface="Arial" panose="020B0604020202020204" pitchFamily="34" charset="0"/>
              <a:buChar char="•"/>
            </a:pPr>
            <a:r>
              <a:rPr lang="en-US" dirty="0" smtClean="0">
                <a:latin typeface="Century Gothic" panose="020B0502020202020204" pitchFamily="34" charset="0"/>
              </a:rPr>
              <a:t>Mixed ability classes </a:t>
            </a:r>
            <a:r>
              <a:rPr lang="en-US" dirty="0" err="1" smtClean="0">
                <a:latin typeface="Century Gothic" panose="020B0502020202020204" pitchFamily="34" charset="0"/>
              </a:rPr>
              <a:t>Y7</a:t>
            </a:r>
            <a:endParaRPr lang="en-US" dirty="0" smtClean="0">
              <a:latin typeface="Century Gothic" panose="020B0502020202020204" pitchFamily="34" charset="0"/>
            </a:endParaRPr>
          </a:p>
          <a:p>
            <a:pPr marL="457200" indent="-457200">
              <a:buClrTx/>
              <a:buFont typeface="Arial" panose="020B0604020202020204" pitchFamily="34" charset="0"/>
              <a:buChar char="•"/>
            </a:pPr>
            <a:r>
              <a:rPr lang="en-US" dirty="0" smtClean="0">
                <a:latin typeface="Century Gothic" panose="020B0502020202020204" pitchFamily="34" charset="0"/>
              </a:rPr>
              <a:t>High expectations – demanding curriculum as all schemes lead to higher or foundation tiers</a:t>
            </a:r>
          </a:p>
          <a:p>
            <a:pPr marL="457200" indent="-457200">
              <a:buClrTx/>
              <a:buFont typeface="Arial" panose="020B0604020202020204" pitchFamily="34" charset="0"/>
              <a:buChar char="•"/>
            </a:pPr>
            <a:r>
              <a:rPr lang="en-US" dirty="0" smtClean="0">
                <a:latin typeface="Century Gothic" panose="020B0502020202020204" pitchFamily="34" charset="0"/>
              </a:rPr>
              <a:t>Informal class assessments at the end of topics</a:t>
            </a:r>
          </a:p>
          <a:p>
            <a:pPr marL="457200" indent="-457200">
              <a:buClrTx/>
              <a:buFont typeface="Arial" panose="020B0604020202020204" pitchFamily="34" charset="0"/>
              <a:buChar char="•"/>
            </a:pPr>
            <a:r>
              <a:rPr lang="en-US" dirty="0" smtClean="0">
                <a:latin typeface="Century Gothic" panose="020B0502020202020204" pitchFamily="34" charset="0"/>
              </a:rPr>
              <a:t>Four formal assessments a year</a:t>
            </a:r>
          </a:p>
          <a:p>
            <a:pPr marL="457200" indent="-457200">
              <a:buClrTx/>
              <a:buFont typeface="Arial" panose="020B0604020202020204" pitchFamily="34" charset="0"/>
              <a:buChar char="•"/>
            </a:pPr>
            <a:r>
              <a:rPr lang="en-US" dirty="0" smtClean="0">
                <a:latin typeface="Century Gothic" panose="020B0502020202020204" pitchFamily="34" charset="0"/>
              </a:rPr>
              <a:t>Homework is set weekly – consolidate classwork, extend understanding, revision for an assessment, pre-learning and independent work on problem solving.</a:t>
            </a:r>
          </a:p>
          <a:p>
            <a:pPr marL="457200" indent="-457200">
              <a:buClrTx/>
              <a:buFont typeface="Arial" panose="020B0604020202020204" pitchFamily="34" charset="0"/>
              <a:buChar char="•"/>
            </a:pPr>
            <a:r>
              <a:rPr lang="en-US" dirty="0" smtClean="0">
                <a:latin typeface="Century Gothic" panose="020B0502020202020204" pitchFamily="34" charset="0"/>
              </a:rPr>
              <a:t>Homework Club– Wednesday 3.15 p.m. to 4.15 p.m.</a:t>
            </a:r>
          </a:p>
          <a:p>
            <a:pPr marL="457200" indent="-457200">
              <a:buClrTx/>
              <a:buFont typeface="Arial" panose="020B0604020202020204" pitchFamily="34" charset="0"/>
              <a:buChar char="•"/>
            </a:pPr>
            <a:r>
              <a:rPr lang="en-US" dirty="0" smtClean="0">
                <a:latin typeface="Century Gothic" panose="020B0502020202020204" pitchFamily="34" charset="0"/>
              </a:rPr>
              <a:t>Correct equipment – CALCULATOR</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p:txBody>
      </p:sp>
      <p:pic>
        <p:nvPicPr>
          <p:cNvPr id="10" name="Picture 9" descr="File:Pi-&lt;strong&gt;symbol&lt;/strong&gt;.svg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0850" y="3118980"/>
            <a:ext cx="2737219" cy="2649255"/>
          </a:xfrm>
          <a:prstGeom prst="rect">
            <a:avLst/>
          </a:prstGeom>
        </p:spPr>
      </p:pic>
      <p:pic>
        <p:nvPicPr>
          <p:cNvPr id="11" name="Picture 10"/>
          <p:cNvPicPr>
            <a:picLocks noChangeAspect="1"/>
          </p:cNvPicPr>
          <p:nvPr/>
        </p:nvPicPr>
        <p:blipFill rotWithShape="1">
          <a:blip r:embed="rId3"/>
          <a:srcRect l="13405" t="41392" r="53225" b="36545"/>
          <a:stretch/>
        </p:blipFill>
        <p:spPr>
          <a:xfrm>
            <a:off x="9103672" y="236962"/>
            <a:ext cx="2990336" cy="1112108"/>
          </a:xfrm>
          <a:prstGeom prst="rect">
            <a:avLst/>
          </a:prstGeom>
        </p:spPr>
      </p:pic>
    </p:spTree>
    <p:extLst>
      <p:ext uri="{BB962C8B-B14F-4D97-AF65-F5344CB8AC3E}">
        <p14:creationId xmlns:p14="http://schemas.microsoft.com/office/powerpoint/2010/main" val="3500287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noGrp="1"/>
          </p:cNvSpPr>
          <p:nvPr>
            <p:ph idx="1"/>
          </p:nvPr>
        </p:nvSpPr>
        <p:spPr>
          <a:xfrm>
            <a:off x="363256" y="-162838"/>
            <a:ext cx="11828744" cy="70208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4300" b="1" dirty="0" smtClean="0">
              <a:latin typeface="Century Gothic" panose="020B0502020202020204" pitchFamily="34" charset="0"/>
            </a:endParaRPr>
          </a:p>
          <a:p>
            <a:r>
              <a:rPr lang="en-GB" sz="4300" b="1" dirty="0" smtClean="0">
                <a:latin typeface="Century Gothic" panose="020B0502020202020204" pitchFamily="34" charset="0"/>
              </a:rPr>
              <a:t>Our </a:t>
            </a:r>
            <a:r>
              <a:rPr lang="en-GB" sz="4300" b="1" dirty="0" smtClean="0">
                <a:latin typeface="Century Gothic" panose="020B0502020202020204" pitchFamily="34" charset="0"/>
              </a:rPr>
              <a:t>priorities:</a:t>
            </a:r>
          </a:p>
          <a:p>
            <a:pPr algn="l"/>
            <a:endParaRPr lang="en-GB" dirty="0" smtClean="0">
              <a:latin typeface="Century Gothic" panose="020B0502020202020204" pitchFamily="34" charset="0"/>
            </a:endParaRPr>
          </a:p>
          <a:p>
            <a:pPr algn="l"/>
            <a:endParaRPr lang="en-GB" dirty="0">
              <a:latin typeface="Century Gothic" panose="020B0502020202020204" pitchFamily="34" charset="0"/>
            </a:endParaRPr>
          </a:p>
          <a:p>
            <a:pPr marL="342900" indent="-342900" algn="l">
              <a:buClrTx/>
              <a:buFont typeface="Arial" panose="020B0604020202020204" pitchFamily="34" charset="0"/>
              <a:buChar char="•"/>
            </a:pPr>
            <a:r>
              <a:rPr lang="en-GB" sz="2000" b="1" dirty="0" smtClean="0">
                <a:latin typeface="Century Gothic" panose="020B0502020202020204" pitchFamily="34" charset="0"/>
              </a:rPr>
              <a:t>Writing</a:t>
            </a:r>
            <a:r>
              <a:rPr lang="en-GB" sz="2000" dirty="0" smtClean="0">
                <a:latin typeface="Century Gothic" panose="020B0502020202020204" pitchFamily="34" charset="0"/>
              </a:rPr>
              <a:t> </a:t>
            </a:r>
            <a:r>
              <a:rPr lang="en-GB" sz="2000" dirty="0" smtClean="0">
                <a:latin typeface="Century Gothic" panose="020B0502020202020204" pitchFamily="34" charset="0"/>
              </a:rPr>
              <a:t>– read good literature regularly. If you don’t read good literature, you will never be able to write it.  Writing constitutes 50% of the GCSE.  Write for pleasure at home. There are lots of community writing forums.</a:t>
            </a:r>
          </a:p>
          <a:p>
            <a:pPr marL="342900" indent="-342900" algn="l">
              <a:buClrTx/>
              <a:buFont typeface="Arial" panose="020B0604020202020204" pitchFamily="34" charset="0"/>
              <a:buChar char="•"/>
            </a:pPr>
            <a:r>
              <a:rPr lang="en-GB" sz="2000" b="1" dirty="0" smtClean="0">
                <a:latin typeface="Century Gothic" panose="020B0502020202020204" pitchFamily="34" charset="0"/>
              </a:rPr>
              <a:t>Reading </a:t>
            </a:r>
            <a:r>
              <a:rPr lang="en-GB" sz="2000" dirty="0" smtClean="0">
                <a:latin typeface="Century Gothic" panose="020B0502020202020204" pitchFamily="34" charset="0"/>
              </a:rPr>
              <a:t>– high quality writing. For example - Year 7: Edgar Allan Poe, H G Wells. Year 8 – Penelope Lively, Shelley, Tennyson.  Year 9 – Harper Lee, John Steinbeck.  We focus on critical thinking skills.</a:t>
            </a:r>
          </a:p>
          <a:p>
            <a:pPr marL="342900" indent="-342900" algn="l">
              <a:buClrTx/>
              <a:buFont typeface="Arial" panose="020B0604020202020204" pitchFamily="34" charset="0"/>
              <a:buChar char="•"/>
            </a:pPr>
            <a:r>
              <a:rPr lang="en-GB" sz="2000" b="1" dirty="0" smtClean="0">
                <a:latin typeface="Century Gothic" panose="020B0502020202020204" pitchFamily="34" charset="0"/>
              </a:rPr>
              <a:t>Reading</a:t>
            </a:r>
            <a:r>
              <a:rPr lang="en-GB" sz="2000" dirty="0" smtClean="0">
                <a:latin typeface="Century Gothic" panose="020B0502020202020204" pitchFamily="34" charset="0"/>
              </a:rPr>
              <a:t> </a:t>
            </a:r>
            <a:r>
              <a:rPr lang="en-GB" sz="2000" dirty="0" smtClean="0">
                <a:latin typeface="Century Gothic" panose="020B0502020202020204" pitchFamily="34" charset="0"/>
              </a:rPr>
              <a:t>– Accelerated Reader for Years 8 and 9 monitor regular reading.</a:t>
            </a:r>
          </a:p>
          <a:p>
            <a:pPr marL="342900" indent="-342900" algn="l">
              <a:buClrTx/>
              <a:buFont typeface="Arial" panose="020B0604020202020204" pitchFamily="34" charset="0"/>
              <a:buChar char="•"/>
            </a:pPr>
            <a:endParaRPr lang="en-GB" sz="2000" dirty="0" smtClean="0">
              <a:latin typeface="Century Gothic" panose="020B0502020202020204" pitchFamily="34" charset="0"/>
            </a:endParaRPr>
          </a:p>
          <a:p>
            <a:pPr marL="342900" indent="-342900" algn="l">
              <a:buClrTx/>
              <a:buFont typeface="Arial" panose="020B0604020202020204" pitchFamily="34" charset="0"/>
              <a:buChar char="•"/>
            </a:pPr>
            <a:r>
              <a:rPr lang="en-GB" sz="2000" b="1" dirty="0" smtClean="0">
                <a:latin typeface="Century Gothic" panose="020B0502020202020204" pitchFamily="34" charset="0"/>
              </a:rPr>
              <a:t>Spelling </a:t>
            </a:r>
            <a:r>
              <a:rPr lang="en-GB" sz="2000" dirty="0" smtClean="0">
                <a:latin typeface="Century Gothic" panose="020B0502020202020204" pitchFamily="34" charset="0"/>
              </a:rPr>
              <a:t>– </a:t>
            </a:r>
            <a:r>
              <a:rPr lang="en-GB" sz="2000" dirty="0" err="1" smtClean="0">
                <a:latin typeface="Century Gothic" panose="020B0502020202020204" pitchFamily="34" charset="0"/>
              </a:rPr>
              <a:t>spellzone</a:t>
            </a:r>
            <a:r>
              <a:rPr lang="en-GB" sz="2000" dirty="0" smtClean="0">
                <a:latin typeface="Century Gothic" panose="020B0502020202020204" pitchFamily="34" charset="0"/>
              </a:rPr>
              <a:t> – access this and improve</a:t>
            </a:r>
            <a:r>
              <a:rPr lang="en-GB" dirty="0" smtClean="0">
                <a:latin typeface="Century Gothic" panose="020B0502020202020204" pitchFamily="34" charset="0"/>
              </a:rPr>
              <a:t>.</a:t>
            </a:r>
          </a:p>
          <a:p>
            <a:pPr algn="l"/>
            <a:endParaRPr lang="en-GB" dirty="0" smtClean="0">
              <a:latin typeface="Century Gothic" panose="020B0502020202020204" pitchFamily="34" charset="0"/>
            </a:endParaRPr>
          </a:p>
          <a:p>
            <a:pPr algn="l"/>
            <a:endParaRPr lang="en-GB" dirty="0">
              <a:latin typeface="Century Gothic" panose="020B0502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667" y="5150069"/>
            <a:ext cx="4695660" cy="1413641"/>
          </a:xfrm>
          <a:prstGeom prst="rect">
            <a:avLst/>
          </a:prstGeom>
        </p:spPr>
      </p:pic>
    </p:spTree>
    <p:extLst>
      <p:ext uri="{BB962C8B-B14F-4D97-AF65-F5344CB8AC3E}">
        <p14:creationId xmlns:p14="http://schemas.microsoft.com/office/powerpoint/2010/main" val="310790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405" t="41392" r="53225" b="36545"/>
          <a:stretch/>
        </p:blipFill>
        <p:spPr>
          <a:xfrm>
            <a:off x="8872152" y="202898"/>
            <a:ext cx="2990336" cy="1112108"/>
          </a:xfrm>
          <a:prstGeom prst="rect">
            <a:avLst/>
          </a:prstGeom>
        </p:spPr>
      </p:pic>
      <p:sp>
        <p:nvSpPr>
          <p:cNvPr id="5" name="Title 1"/>
          <p:cNvSpPr txBox="1">
            <a:spLocks/>
          </p:cNvSpPr>
          <p:nvPr/>
        </p:nvSpPr>
        <p:spPr>
          <a:xfrm>
            <a:off x="1097280" y="796531"/>
            <a:ext cx="10058400" cy="356616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6600" b="1" dirty="0" smtClean="0">
                <a:latin typeface="Century Gothic" panose="020B0502020202020204" pitchFamily="34" charset="0"/>
              </a:rPr>
              <a:t>Burton Borough </a:t>
            </a:r>
            <a:r>
              <a:rPr lang="en-GB" sz="6600" dirty="0" smtClean="0">
                <a:latin typeface="Century Gothic" panose="020B0502020202020204" pitchFamily="34" charset="0"/>
              </a:rPr>
              <a:t/>
            </a:r>
            <a:br>
              <a:rPr lang="en-GB" sz="6600" dirty="0" smtClean="0">
                <a:latin typeface="Century Gothic" panose="020B0502020202020204" pitchFamily="34" charset="0"/>
              </a:rPr>
            </a:br>
            <a:endParaRPr lang="en-GB" sz="6600" dirty="0">
              <a:latin typeface="Century Gothic" panose="020B0502020202020204" pitchFamily="34" charset="0"/>
            </a:endParaRPr>
          </a:p>
        </p:txBody>
      </p:sp>
    </p:spTree>
    <p:extLst>
      <p:ext uri="{BB962C8B-B14F-4D97-AF65-F5344CB8AC3E}">
        <p14:creationId xmlns:p14="http://schemas.microsoft.com/office/powerpoint/2010/main" val="3815233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07" y="286603"/>
            <a:ext cx="10841573" cy="886063"/>
          </a:xfrm>
        </p:spPr>
        <p:txBody>
          <a:bodyPr>
            <a:normAutofit fontScale="90000"/>
          </a:bodyPr>
          <a:lstStyle/>
          <a:p>
            <a:r>
              <a:rPr lang="en-GB" b="1" dirty="0" smtClean="0">
                <a:latin typeface="Century Gothic" panose="020B0502020202020204" pitchFamily="34" charset="0"/>
              </a:rPr>
              <a:t>Numeracy at Key Stage 3</a:t>
            </a:r>
            <a:br>
              <a:rPr lang="en-GB" b="1" dirty="0" smtClean="0">
                <a:latin typeface="Century Gothic" panose="020B0502020202020204" pitchFamily="34" charset="0"/>
              </a:rPr>
            </a:br>
            <a:endParaRPr lang="en-GB" sz="3100" b="1" dirty="0">
              <a:latin typeface="Century Gothic" panose="020B0502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650" y="1172665"/>
            <a:ext cx="9011086" cy="5593895"/>
          </a:xfrm>
          <a:prstGeom prst="rect">
            <a:avLst/>
          </a:prstGeom>
        </p:spPr>
      </p:pic>
      <p:sp>
        <p:nvSpPr>
          <p:cNvPr id="5" name="Rectangle 4"/>
          <p:cNvSpPr/>
          <p:nvPr/>
        </p:nvSpPr>
        <p:spPr>
          <a:xfrm>
            <a:off x="514522" y="5093096"/>
            <a:ext cx="4282945" cy="954107"/>
          </a:xfrm>
          <a:prstGeom prst="rect">
            <a:avLst/>
          </a:prstGeom>
        </p:spPr>
        <p:txBody>
          <a:bodyPr wrap="square">
            <a:spAutoFit/>
          </a:bodyPr>
          <a:lstStyle/>
          <a:p>
            <a:r>
              <a:rPr lang="en-GB" sz="2000" b="1" dirty="0">
                <a:latin typeface="Century Gothic" panose="020B0502020202020204" pitchFamily="34" charset="0"/>
              </a:rPr>
              <a:t>Whole School Numeracy </a:t>
            </a:r>
            <a:r>
              <a:rPr lang="en-GB" sz="2000" b="1" dirty="0" smtClean="0">
                <a:latin typeface="Century Gothic" panose="020B0502020202020204" pitchFamily="34" charset="0"/>
              </a:rPr>
              <a:t>Lead</a:t>
            </a:r>
          </a:p>
          <a:p>
            <a:endParaRPr lang="en-GB" dirty="0"/>
          </a:p>
          <a:p>
            <a:r>
              <a:rPr lang="en-GB" b="1" dirty="0" err="1" smtClean="0">
                <a:latin typeface="Century Gothic" panose="020B0502020202020204" pitchFamily="34" charset="0"/>
                <a:hlinkClick r:id="rId3"/>
              </a:rPr>
              <a:t>julia.pickering@taw.org.uk</a:t>
            </a:r>
            <a:r>
              <a:rPr lang="en-GB" b="1" dirty="0" smtClean="0">
                <a:latin typeface="Century Gothic" panose="020B0502020202020204" pitchFamily="34" charset="0"/>
              </a:rPr>
              <a:t>  </a:t>
            </a:r>
          </a:p>
        </p:txBody>
      </p:sp>
      <p:pic>
        <p:nvPicPr>
          <p:cNvPr id="7" name="Picture 6"/>
          <p:cNvPicPr>
            <a:picLocks noChangeAspect="1"/>
          </p:cNvPicPr>
          <p:nvPr/>
        </p:nvPicPr>
        <p:blipFill rotWithShape="1">
          <a:blip r:embed="rId4"/>
          <a:srcRect l="13405" t="41392" r="53225" b="36545"/>
          <a:stretch/>
        </p:blipFill>
        <p:spPr>
          <a:xfrm>
            <a:off x="8872152" y="202898"/>
            <a:ext cx="2990336" cy="1112108"/>
          </a:xfrm>
          <a:prstGeom prst="rect">
            <a:avLst/>
          </a:prstGeom>
        </p:spPr>
      </p:pic>
    </p:spTree>
    <p:extLst>
      <p:ext uri="{BB962C8B-B14F-4D97-AF65-F5344CB8AC3E}">
        <p14:creationId xmlns:p14="http://schemas.microsoft.com/office/powerpoint/2010/main" val="30885822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514" y="704898"/>
            <a:ext cx="10841573" cy="886063"/>
          </a:xfrm>
        </p:spPr>
        <p:txBody>
          <a:bodyPr>
            <a:normAutofit fontScale="90000"/>
          </a:bodyPr>
          <a:lstStyle/>
          <a:p>
            <a:r>
              <a:rPr lang="en-GB" b="1" dirty="0" smtClean="0">
                <a:latin typeface="Century Gothic" panose="020B0502020202020204" pitchFamily="34" charset="0"/>
              </a:rPr>
              <a:t>Numeracy at Key Stage 3</a:t>
            </a:r>
            <a:br>
              <a:rPr lang="en-GB" b="1" dirty="0" smtClean="0">
                <a:latin typeface="Century Gothic" panose="020B0502020202020204" pitchFamily="34" charset="0"/>
              </a:rPr>
            </a:br>
            <a:endParaRPr lang="en-GB" sz="3100" b="1" dirty="0">
              <a:latin typeface="Century Gothic" panose="020B0502020202020204" pitchFamily="34" charset="0"/>
            </a:endParaRPr>
          </a:p>
        </p:txBody>
      </p:sp>
      <p:pic>
        <p:nvPicPr>
          <p:cNvPr id="6" name="Picture 5"/>
          <p:cNvPicPr>
            <a:picLocks noChangeAspect="1"/>
          </p:cNvPicPr>
          <p:nvPr/>
        </p:nvPicPr>
        <p:blipFill rotWithShape="1">
          <a:blip r:embed="rId2"/>
          <a:srcRect l="13405" t="41392" r="73670" b="36903"/>
          <a:stretch/>
        </p:blipFill>
        <p:spPr>
          <a:xfrm>
            <a:off x="10672959" y="286603"/>
            <a:ext cx="1158256" cy="1094057"/>
          </a:xfrm>
          <a:prstGeom prst="rect">
            <a:avLst/>
          </a:prstGeom>
        </p:spPr>
      </p:pic>
      <p:sp>
        <p:nvSpPr>
          <p:cNvPr id="3" name="TextBox 2"/>
          <p:cNvSpPr txBox="1"/>
          <p:nvPr/>
        </p:nvSpPr>
        <p:spPr>
          <a:xfrm>
            <a:off x="410514" y="1701055"/>
            <a:ext cx="11869783" cy="5262979"/>
          </a:xfrm>
          <a:prstGeom prst="rect">
            <a:avLst/>
          </a:prstGeom>
          <a:noFill/>
        </p:spPr>
        <p:txBody>
          <a:bodyPr wrap="square" rtlCol="0">
            <a:spAutoFit/>
          </a:bodyPr>
          <a:lstStyle/>
          <a:p>
            <a:r>
              <a:rPr lang="en-GB" sz="2000" dirty="0" smtClean="0">
                <a:latin typeface="Century Gothic" panose="020B0502020202020204" pitchFamily="34" charset="0"/>
              </a:rPr>
              <a:t>Numeracy policy designed to:</a:t>
            </a:r>
          </a:p>
          <a:p>
            <a:endParaRPr lang="en-GB" sz="2000" dirty="0" smtClean="0">
              <a:latin typeface="Century Gothic" panose="020B0502020202020204" pitchFamily="34" charset="0"/>
            </a:endParaRPr>
          </a:p>
          <a:p>
            <a:pPr lvl="1"/>
            <a:r>
              <a:rPr lang="en-GB" sz="2000" dirty="0" smtClean="0">
                <a:latin typeface="Century Gothic" panose="020B0502020202020204" pitchFamily="34" charset="0"/>
              </a:rPr>
              <a:t>•</a:t>
            </a:r>
            <a:r>
              <a:rPr lang="en-GB" sz="2000" dirty="0">
                <a:latin typeface="Century Gothic" panose="020B0502020202020204" pitchFamily="34" charset="0"/>
              </a:rPr>
              <a:t>	</a:t>
            </a:r>
            <a:r>
              <a:rPr lang="en-GB" sz="2000" b="1" dirty="0">
                <a:latin typeface="Century Gothic" panose="020B0502020202020204" pitchFamily="34" charset="0"/>
              </a:rPr>
              <a:t>I</a:t>
            </a:r>
            <a:r>
              <a:rPr lang="en-GB" sz="2000" b="1" dirty="0" smtClean="0">
                <a:latin typeface="Century Gothic" panose="020B0502020202020204" pitchFamily="34" charset="0"/>
              </a:rPr>
              <a:t>mprove </a:t>
            </a:r>
            <a:r>
              <a:rPr lang="en-GB" sz="2000" b="1" dirty="0">
                <a:latin typeface="Century Gothic" panose="020B0502020202020204" pitchFamily="34" charset="0"/>
              </a:rPr>
              <a:t>standards in numeracy across the </a:t>
            </a:r>
            <a:r>
              <a:rPr lang="en-GB" sz="2000" b="1" dirty="0" smtClean="0">
                <a:latin typeface="Century Gothic" panose="020B0502020202020204" pitchFamily="34" charset="0"/>
              </a:rPr>
              <a:t>school </a:t>
            </a:r>
          </a:p>
          <a:p>
            <a:pPr marL="1657350" lvl="3" indent="-285750">
              <a:buFont typeface="Arial" panose="020B0604020202020204" pitchFamily="34" charset="0"/>
              <a:buChar char="•"/>
            </a:pPr>
            <a:r>
              <a:rPr lang="en-GB" sz="2000" dirty="0" smtClean="0">
                <a:latin typeface="Century Gothic" panose="020B0502020202020204" pitchFamily="34" charset="0"/>
              </a:rPr>
              <a:t>Year 7 catch-up sessions for eligible students – details to follow</a:t>
            </a:r>
          </a:p>
          <a:p>
            <a:pPr marL="1657350" lvl="3" indent="-285750">
              <a:buFont typeface="Arial" panose="020B0604020202020204" pitchFamily="34" charset="0"/>
              <a:buChar char="•"/>
            </a:pPr>
            <a:r>
              <a:rPr lang="en-GB" sz="2000" dirty="0" smtClean="0">
                <a:latin typeface="Century Gothic" panose="020B0502020202020204" pitchFamily="34" charset="0"/>
              </a:rPr>
              <a:t>Numeracy activities in CLL time, and numeracy challenges and competitions throughout the year (Maths week, National Numeracy Day etc.)</a:t>
            </a:r>
          </a:p>
          <a:p>
            <a:pPr marL="1657350" lvl="3" indent="-285750">
              <a:buFont typeface="Arial" panose="020B0604020202020204" pitchFamily="34" charset="0"/>
              <a:buChar char="•"/>
            </a:pPr>
            <a:r>
              <a:rPr lang="en-GB" sz="2000" dirty="0" smtClean="0">
                <a:latin typeface="Century Gothic" panose="020B0502020202020204" pitchFamily="34" charset="0"/>
              </a:rPr>
              <a:t>KS3 maths revision (Wednesday evenings)</a:t>
            </a:r>
          </a:p>
          <a:p>
            <a:pPr lvl="1"/>
            <a:endParaRPr lang="en-GB" sz="2000" dirty="0">
              <a:latin typeface="Century Gothic" panose="020B0502020202020204" pitchFamily="34" charset="0"/>
            </a:endParaRPr>
          </a:p>
          <a:p>
            <a:pPr lvl="1"/>
            <a:r>
              <a:rPr lang="en-GB" sz="2000" dirty="0">
                <a:latin typeface="Century Gothic" panose="020B0502020202020204" pitchFamily="34" charset="0"/>
              </a:rPr>
              <a:t>•	</a:t>
            </a:r>
            <a:r>
              <a:rPr lang="en-GB" sz="2000" b="1" dirty="0">
                <a:latin typeface="Century Gothic" panose="020B0502020202020204" pitchFamily="34" charset="0"/>
              </a:rPr>
              <a:t>E</a:t>
            </a:r>
            <a:r>
              <a:rPr lang="en-GB" sz="2000" b="1" dirty="0" smtClean="0">
                <a:latin typeface="Century Gothic" panose="020B0502020202020204" pitchFamily="34" charset="0"/>
              </a:rPr>
              <a:t>nsure </a:t>
            </a:r>
            <a:r>
              <a:rPr lang="en-GB" sz="2000" b="1" dirty="0">
                <a:latin typeface="Century Gothic" panose="020B0502020202020204" pitchFamily="34" charset="0"/>
              </a:rPr>
              <a:t>consistency of practice including methods, vocabulary, notation, etc</a:t>
            </a:r>
            <a:r>
              <a:rPr lang="en-GB" sz="2000" b="1" dirty="0" smtClean="0">
                <a:latin typeface="Century Gothic" panose="020B0502020202020204" pitchFamily="34" charset="0"/>
              </a:rPr>
              <a:t>.</a:t>
            </a:r>
          </a:p>
          <a:p>
            <a:pPr marL="1657350" lvl="3" indent="-285750">
              <a:buFont typeface="Arial" panose="020B0604020202020204" pitchFamily="34" charset="0"/>
              <a:buChar char="•"/>
            </a:pPr>
            <a:r>
              <a:rPr lang="en-GB" sz="2000" dirty="0" smtClean="0">
                <a:latin typeface="Century Gothic" panose="020B0502020202020204" pitchFamily="34" charset="0"/>
              </a:rPr>
              <a:t>Interactive numeracy evenings 4-5 </a:t>
            </a:r>
            <a:r>
              <a:rPr lang="en-GB" sz="2000" dirty="0">
                <a:latin typeface="Century Gothic" panose="020B0502020202020204" pitchFamily="34" charset="0"/>
              </a:rPr>
              <a:t>t</a:t>
            </a:r>
            <a:r>
              <a:rPr lang="en-GB" sz="2000" dirty="0" smtClean="0">
                <a:latin typeface="Century Gothic" panose="020B0502020202020204" pitchFamily="34" charset="0"/>
              </a:rPr>
              <a:t>imes per academic year for families (and students) to familiarise you with how we teach today</a:t>
            </a:r>
          </a:p>
          <a:p>
            <a:pPr lvl="1"/>
            <a:endParaRPr lang="en-GB" sz="2000" dirty="0">
              <a:latin typeface="Century Gothic" panose="020B0502020202020204" pitchFamily="34" charset="0"/>
            </a:endParaRPr>
          </a:p>
          <a:p>
            <a:pPr lvl="1"/>
            <a:r>
              <a:rPr lang="en-GB" sz="2000" dirty="0" smtClean="0">
                <a:latin typeface="Century Gothic" panose="020B0502020202020204" pitchFamily="34" charset="0"/>
              </a:rPr>
              <a:t>•</a:t>
            </a:r>
            <a:r>
              <a:rPr lang="en-GB" sz="2000" dirty="0">
                <a:latin typeface="Century Gothic" panose="020B0502020202020204" pitchFamily="34" charset="0"/>
              </a:rPr>
              <a:t>	</a:t>
            </a:r>
            <a:r>
              <a:rPr lang="en-GB" sz="2000" b="1" dirty="0">
                <a:latin typeface="Century Gothic" panose="020B0502020202020204" pitchFamily="34" charset="0"/>
              </a:rPr>
              <a:t>D</a:t>
            </a:r>
            <a:r>
              <a:rPr lang="en-GB" sz="2000" b="1" dirty="0" smtClean="0">
                <a:latin typeface="Century Gothic" panose="020B0502020202020204" pitchFamily="34" charset="0"/>
              </a:rPr>
              <a:t>evelop a positive perception of maths, and numeracy in particular</a:t>
            </a:r>
            <a:r>
              <a:rPr lang="en-GB" sz="2000" dirty="0" smtClean="0">
                <a:latin typeface="Century Gothic" panose="020B0502020202020204" pitchFamily="34" charset="0"/>
              </a:rPr>
              <a:t>, by empowering students with numeracy skills and fluency</a:t>
            </a:r>
          </a:p>
          <a:p>
            <a:pPr marL="1657350" lvl="3" indent="-285750">
              <a:buFont typeface="Arial" panose="020B0604020202020204" pitchFamily="34" charset="0"/>
              <a:buChar char="•"/>
            </a:pPr>
            <a:r>
              <a:rPr lang="en-GB" sz="2000" dirty="0" smtClean="0">
                <a:latin typeface="Century Gothic" panose="020B0502020202020204" pitchFamily="34" charset="0"/>
              </a:rPr>
              <a:t>Times tables practice</a:t>
            </a:r>
          </a:p>
          <a:p>
            <a:pPr marL="742950" lvl="1" indent="-285750">
              <a:buFont typeface="Arial" panose="020B0604020202020204" pitchFamily="34" charset="0"/>
              <a:buChar char="•"/>
            </a:pPr>
            <a:endParaRPr lang="en-GB" dirty="0" smtClean="0">
              <a:latin typeface="Century Gothic" panose="020B0502020202020204" pitchFamily="34" charset="0"/>
            </a:endParaRPr>
          </a:p>
          <a:p>
            <a:pPr marL="742950" lvl="1" indent="-285750">
              <a:buFont typeface="Arial" panose="020B0604020202020204" pitchFamily="34" charset="0"/>
              <a:buChar char="•"/>
            </a:pPr>
            <a:endParaRPr lang="en-GB" dirty="0">
              <a:latin typeface="Century Gothic" panose="020B0502020202020204" pitchFamily="34" charset="0"/>
            </a:endParaRPr>
          </a:p>
        </p:txBody>
      </p:sp>
    </p:spTree>
    <p:extLst>
      <p:ext uri="{BB962C8B-B14F-4D97-AF65-F5344CB8AC3E}">
        <p14:creationId xmlns:p14="http://schemas.microsoft.com/office/powerpoint/2010/main" val="19167575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07" y="488516"/>
            <a:ext cx="10841573" cy="1102446"/>
          </a:xfrm>
        </p:spPr>
        <p:txBody>
          <a:bodyPr>
            <a:normAutofit fontScale="90000"/>
          </a:bodyPr>
          <a:lstStyle/>
          <a:p>
            <a:r>
              <a:rPr lang="en-GB" b="1" dirty="0" smtClean="0">
                <a:latin typeface="Century Gothic" panose="020B0502020202020204" pitchFamily="34" charset="0"/>
              </a:rPr>
              <a:t>Numeracy at Key Stage 3</a:t>
            </a:r>
            <a:br>
              <a:rPr lang="en-GB" b="1" dirty="0" smtClean="0">
                <a:latin typeface="Century Gothic" panose="020B0502020202020204" pitchFamily="34" charset="0"/>
              </a:rPr>
            </a:br>
            <a:endParaRPr lang="en-GB" sz="3100" b="1" dirty="0">
              <a:latin typeface="Century Gothic" panose="020B0502020202020204" pitchFamily="34" charset="0"/>
            </a:endParaRPr>
          </a:p>
        </p:txBody>
      </p:sp>
      <p:pic>
        <p:nvPicPr>
          <p:cNvPr id="6" name="Picture 5"/>
          <p:cNvPicPr>
            <a:picLocks noChangeAspect="1"/>
          </p:cNvPicPr>
          <p:nvPr/>
        </p:nvPicPr>
        <p:blipFill rotWithShape="1">
          <a:blip r:embed="rId2"/>
          <a:srcRect l="13405" t="41392" r="73670" b="36903"/>
          <a:stretch/>
        </p:blipFill>
        <p:spPr>
          <a:xfrm>
            <a:off x="10672959" y="286603"/>
            <a:ext cx="1158256" cy="1094057"/>
          </a:xfrm>
          <a:prstGeom prst="rect">
            <a:avLst/>
          </a:prstGeom>
        </p:spPr>
      </p:pic>
      <p:sp>
        <p:nvSpPr>
          <p:cNvPr id="3" name="TextBox 2"/>
          <p:cNvSpPr txBox="1"/>
          <p:nvPr/>
        </p:nvSpPr>
        <p:spPr>
          <a:xfrm>
            <a:off x="182880" y="1801263"/>
            <a:ext cx="11869783" cy="4401205"/>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latin typeface="Century Gothic" panose="020B0502020202020204" pitchFamily="34" charset="0"/>
              </a:rPr>
              <a:t>Top </a:t>
            </a:r>
            <a:r>
              <a:rPr lang="en-GB" sz="2000" dirty="0">
                <a:latin typeface="Century Gothic" panose="020B0502020202020204" pitchFamily="34" charset="0"/>
              </a:rPr>
              <a:t>tips for parents and families:</a:t>
            </a:r>
          </a:p>
          <a:p>
            <a:pPr marL="285750" indent="-285750">
              <a:buFont typeface="Arial" panose="020B0604020202020204" pitchFamily="34" charset="0"/>
              <a:buChar char="•"/>
            </a:pPr>
            <a:endParaRPr lang="en-GB" sz="2000" dirty="0">
              <a:latin typeface="Century Gothic" panose="020B0502020202020204" pitchFamily="34" charset="0"/>
            </a:endParaRPr>
          </a:p>
          <a:p>
            <a:pPr marL="285750" indent="-285750">
              <a:buFont typeface="Arial" panose="020B0604020202020204" pitchFamily="34" charset="0"/>
              <a:buChar char="•"/>
            </a:pPr>
            <a:r>
              <a:rPr lang="en-GB" sz="2000" b="1" dirty="0">
                <a:latin typeface="Century Gothic" panose="020B0502020202020204" pitchFamily="34" charset="0"/>
              </a:rPr>
              <a:t>Be positive about </a:t>
            </a:r>
            <a:r>
              <a:rPr lang="en-GB" sz="2000" b="1" dirty="0" smtClean="0">
                <a:latin typeface="Century Gothic" panose="020B0502020202020204" pitchFamily="34" charset="0"/>
              </a:rPr>
              <a:t>maths</a:t>
            </a:r>
            <a:r>
              <a:rPr lang="en-GB" sz="2000" dirty="0">
                <a:latin typeface="Century Gothic" panose="020B0502020202020204" pitchFamily="34" charset="0"/>
              </a:rPr>
              <a:t> </a:t>
            </a:r>
            <a:r>
              <a:rPr lang="en-GB" sz="2000" dirty="0" smtClean="0">
                <a:latin typeface="Century Gothic" panose="020B0502020202020204" pitchFamily="34" charset="0"/>
              </a:rPr>
              <a:t>- Don't </a:t>
            </a:r>
            <a:r>
              <a:rPr lang="en-GB" sz="2000" dirty="0">
                <a:latin typeface="Century Gothic" panose="020B0502020202020204" pitchFamily="34" charset="0"/>
              </a:rPr>
              <a:t>say things like "I can’t do maths" or "I hated maths at school"; your child might start to think like that themselves. </a:t>
            </a:r>
          </a:p>
          <a:p>
            <a:endParaRPr lang="en-GB" sz="2000" dirty="0">
              <a:latin typeface="Century Gothic" panose="020B0502020202020204" pitchFamily="34" charset="0"/>
            </a:endParaRPr>
          </a:p>
          <a:p>
            <a:pPr marL="285750" indent="-285750">
              <a:buFont typeface="Arial" panose="020B0604020202020204" pitchFamily="34" charset="0"/>
              <a:buChar char="•"/>
            </a:pPr>
            <a:r>
              <a:rPr lang="en-GB" sz="2000" b="1" dirty="0">
                <a:latin typeface="Century Gothic" panose="020B0502020202020204" pitchFamily="34" charset="0"/>
              </a:rPr>
              <a:t>Point out the maths in everyday </a:t>
            </a:r>
            <a:r>
              <a:rPr lang="en-GB" sz="2000" b="1" dirty="0" smtClean="0">
                <a:latin typeface="Century Gothic" panose="020B0502020202020204" pitchFamily="34" charset="0"/>
              </a:rPr>
              <a:t>life</a:t>
            </a:r>
            <a:r>
              <a:rPr lang="en-GB" sz="2000" dirty="0" smtClean="0">
                <a:latin typeface="Century Gothic" panose="020B0502020202020204" pitchFamily="34" charset="0"/>
              </a:rPr>
              <a:t> - Include </a:t>
            </a:r>
            <a:r>
              <a:rPr lang="en-GB" sz="2000" dirty="0">
                <a:latin typeface="Century Gothic" panose="020B0502020202020204" pitchFamily="34" charset="0"/>
              </a:rPr>
              <a:t>your child in activities involving maths such as </a:t>
            </a:r>
            <a:r>
              <a:rPr lang="en-GB" sz="2000" dirty="0" smtClean="0">
                <a:latin typeface="Century Gothic" panose="020B0502020202020204" pitchFamily="34" charset="0"/>
              </a:rPr>
              <a:t>shopping, </a:t>
            </a:r>
            <a:r>
              <a:rPr lang="en-GB" sz="2000" dirty="0">
                <a:latin typeface="Century Gothic" panose="020B0502020202020204" pitchFamily="34" charset="0"/>
              </a:rPr>
              <a:t>cooking and travelling. </a:t>
            </a:r>
          </a:p>
          <a:p>
            <a:pPr marL="285750" indent="-285750">
              <a:buFont typeface="Arial" panose="020B0604020202020204" pitchFamily="34" charset="0"/>
              <a:buChar char="•"/>
            </a:pPr>
            <a:endParaRPr lang="en-GB" sz="2000" dirty="0">
              <a:latin typeface="Century Gothic" panose="020B0502020202020204" pitchFamily="34" charset="0"/>
            </a:endParaRPr>
          </a:p>
          <a:p>
            <a:pPr marL="285750" indent="-285750">
              <a:buFont typeface="Arial" panose="020B0604020202020204" pitchFamily="34" charset="0"/>
              <a:buChar char="•"/>
            </a:pPr>
            <a:r>
              <a:rPr lang="en-GB" sz="2000" b="1" dirty="0">
                <a:latin typeface="Century Gothic" panose="020B0502020202020204" pitchFamily="34" charset="0"/>
              </a:rPr>
              <a:t>Praise your child for effort rather than talent </a:t>
            </a:r>
            <a:r>
              <a:rPr lang="en-GB" sz="2000" dirty="0">
                <a:latin typeface="Century Gothic" panose="020B0502020202020204" pitchFamily="34" charset="0"/>
              </a:rPr>
              <a:t>- this shows them that by working hard they can always improve. </a:t>
            </a:r>
          </a:p>
          <a:p>
            <a:pPr marL="285750" indent="-285750">
              <a:buFont typeface="Arial" panose="020B0604020202020204" pitchFamily="34" charset="0"/>
              <a:buChar char="•"/>
            </a:pPr>
            <a:endParaRPr lang="en-GB" sz="2000" dirty="0">
              <a:latin typeface="Century Gothic" panose="020B0502020202020204" pitchFamily="34" charset="0"/>
            </a:endParaRPr>
          </a:p>
          <a:p>
            <a:pPr marL="285750" indent="-285750">
              <a:buFont typeface="Arial" panose="020B0604020202020204" pitchFamily="34" charset="0"/>
              <a:buChar char="•"/>
            </a:pPr>
            <a:r>
              <a:rPr lang="en-GB" sz="2000" b="1" dirty="0" smtClean="0">
                <a:latin typeface="Century Gothic" panose="020B0502020202020204" pitchFamily="34" charset="0"/>
              </a:rPr>
              <a:t>If you struggle with maths yourself </a:t>
            </a:r>
            <a:r>
              <a:rPr lang="en-GB" sz="2000" dirty="0" smtClean="0">
                <a:latin typeface="Century Gothic" panose="020B0502020202020204" pitchFamily="34" charset="0"/>
              </a:rPr>
              <a:t>- try out some of the resources at </a:t>
            </a:r>
            <a:r>
              <a:rPr lang="en-GB" sz="2000" dirty="0" smtClean="0">
                <a:latin typeface="Century Gothic" panose="020B0502020202020204" pitchFamily="34" charset="0"/>
                <a:hlinkClick r:id="rId3"/>
              </a:rPr>
              <a:t>http</a:t>
            </a:r>
            <a:r>
              <a:rPr lang="en-GB" sz="2000" dirty="0">
                <a:latin typeface="Century Gothic" panose="020B0502020202020204" pitchFamily="34" charset="0"/>
                <a:hlinkClick r:id="rId3"/>
              </a:rPr>
              <a:t>://www.familymathstoolkit.org.uk/</a:t>
            </a:r>
            <a:endParaRPr lang="en-GB" sz="2000" dirty="0">
              <a:latin typeface="Century Gothic" panose="020B0502020202020204" pitchFamily="34" charset="0"/>
            </a:endParaRPr>
          </a:p>
          <a:p>
            <a:pPr marL="742950" lvl="1" indent="-285750">
              <a:buFont typeface="Arial" panose="020B0604020202020204" pitchFamily="34" charset="0"/>
              <a:buChar char="•"/>
            </a:pPr>
            <a:endParaRPr lang="en-GB" sz="2000" dirty="0">
              <a:latin typeface="Century Gothic" panose="020B0502020202020204" pitchFamily="34" charset="0"/>
            </a:endParaRPr>
          </a:p>
        </p:txBody>
      </p:sp>
    </p:spTree>
    <p:extLst>
      <p:ext uri="{BB962C8B-B14F-4D97-AF65-F5344CB8AC3E}">
        <p14:creationId xmlns:p14="http://schemas.microsoft.com/office/powerpoint/2010/main" val="11980238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405" t="41392" r="53225" b="36545"/>
          <a:stretch/>
        </p:blipFill>
        <p:spPr>
          <a:xfrm>
            <a:off x="8872152" y="202898"/>
            <a:ext cx="2990336" cy="1112108"/>
          </a:xfrm>
          <a:prstGeom prst="rect">
            <a:avLst/>
          </a:prstGeom>
        </p:spPr>
      </p:pic>
      <p:sp>
        <p:nvSpPr>
          <p:cNvPr id="3" name="Title 1"/>
          <p:cNvSpPr txBox="1">
            <a:spLocks/>
          </p:cNvSpPr>
          <p:nvPr/>
        </p:nvSpPr>
        <p:spPr>
          <a:xfrm>
            <a:off x="1097280" y="796531"/>
            <a:ext cx="10058400" cy="356616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6600" b="1" dirty="0" smtClean="0">
                <a:latin typeface="Century Gothic" panose="020B0502020202020204" pitchFamily="34" charset="0"/>
              </a:rPr>
              <a:t>Burton Borough </a:t>
            </a:r>
            <a:r>
              <a:rPr lang="en-GB" sz="6600" dirty="0" smtClean="0">
                <a:latin typeface="Century Gothic" panose="020B0502020202020204" pitchFamily="34" charset="0"/>
              </a:rPr>
              <a:t/>
            </a:r>
            <a:br>
              <a:rPr lang="en-GB" sz="6600" dirty="0" smtClean="0">
                <a:latin typeface="Century Gothic" panose="020B0502020202020204" pitchFamily="34" charset="0"/>
              </a:rPr>
            </a:br>
            <a:endParaRPr lang="en-GB" sz="6600" dirty="0">
              <a:latin typeface="Century Gothic" panose="020B0502020202020204" pitchFamily="34" charset="0"/>
            </a:endParaRPr>
          </a:p>
        </p:txBody>
      </p:sp>
    </p:spTree>
    <p:extLst>
      <p:ext uri="{BB962C8B-B14F-4D97-AF65-F5344CB8AC3E}">
        <p14:creationId xmlns:p14="http://schemas.microsoft.com/office/powerpoint/2010/main" val="277179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entury Gothic" panose="020B0502020202020204" pitchFamily="34" charset="0"/>
              </a:rPr>
              <a:t>Year 7 Science</a:t>
            </a:r>
            <a:endParaRPr lang="en-GB" b="1" dirty="0">
              <a:latin typeface="Century Gothic" panose="020B0502020202020204" pitchFamily="34" charset="0"/>
            </a:endParaRPr>
          </a:p>
        </p:txBody>
      </p:sp>
      <p:sp>
        <p:nvSpPr>
          <p:cNvPr id="3" name="TextBox 2"/>
          <p:cNvSpPr txBox="1"/>
          <p:nvPr/>
        </p:nvSpPr>
        <p:spPr>
          <a:xfrm>
            <a:off x="1097281" y="2158314"/>
            <a:ext cx="7975599" cy="3970318"/>
          </a:xfrm>
          <a:prstGeom prst="rect">
            <a:avLst/>
          </a:prstGeom>
          <a:noFill/>
        </p:spPr>
        <p:txBody>
          <a:bodyPr wrap="square" rtlCol="0">
            <a:spAutoFit/>
          </a:bodyPr>
          <a:lstStyle/>
          <a:p>
            <a:r>
              <a:rPr lang="en-GB" dirty="0" smtClean="0">
                <a:latin typeface="Century Gothic" panose="020B0502020202020204" pitchFamily="34" charset="0"/>
              </a:rPr>
              <a:t>Three </a:t>
            </a:r>
            <a:r>
              <a:rPr lang="en-GB" dirty="0">
                <a:latin typeface="Century Gothic" panose="020B0502020202020204" pitchFamily="34" charset="0"/>
              </a:rPr>
              <a:t>r</a:t>
            </a:r>
            <a:r>
              <a:rPr lang="en-GB" dirty="0" smtClean="0">
                <a:latin typeface="Century Gothic" panose="020B0502020202020204" pitchFamily="34" charset="0"/>
              </a:rPr>
              <a:t>otations throughout the year (based on Activate):</a:t>
            </a:r>
          </a:p>
          <a:p>
            <a:endParaRPr lang="en-GB" dirty="0">
              <a:latin typeface="Century Gothic" panose="020B0502020202020204" pitchFamily="34" charset="0"/>
            </a:endParaRPr>
          </a:p>
          <a:p>
            <a:r>
              <a:rPr lang="en-GB" dirty="0">
                <a:latin typeface="Century Gothic" panose="020B0502020202020204" pitchFamily="34" charset="0"/>
              </a:rPr>
              <a:t>Rotation 1: Working Scientifically (All disciplines), Forces (Physics), Cells (Biology) and Particles and their Behaviour (Chemistry</a:t>
            </a:r>
            <a:r>
              <a:rPr lang="en-GB" dirty="0" smtClean="0">
                <a:latin typeface="Century Gothic" panose="020B0502020202020204" pitchFamily="34" charset="0"/>
              </a:rPr>
              <a:t>)</a:t>
            </a:r>
          </a:p>
          <a:p>
            <a:endParaRPr lang="en-GB" dirty="0">
              <a:latin typeface="Century Gothic" panose="020B0502020202020204" pitchFamily="34" charset="0"/>
            </a:endParaRPr>
          </a:p>
          <a:p>
            <a:r>
              <a:rPr lang="en-GB" dirty="0">
                <a:latin typeface="Century Gothic" panose="020B0502020202020204" pitchFamily="34" charset="0"/>
              </a:rPr>
              <a:t>Rotation 2: Waves – Sound and Light (Physics), Structure and Function of Body Systems (Biology) and Elements. Atoms and Compounds (Chemistry</a:t>
            </a:r>
            <a:r>
              <a:rPr lang="en-GB" dirty="0" smtClean="0">
                <a:latin typeface="Century Gothic" panose="020B0502020202020204" pitchFamily="34" charset="0"/>
              </a:rPr>
              <a:t>).</a:t>
            </a:r>
          </a:p>
          <a:p>
            <a:endParaRPr lang="en-GB" dirty="0">
              <a:latin typeface="Century Gothic" panose="020B0502020202020204" pitchFamily="34" charset="0"/>
            </a:endParaRPr>
          </a:p>
          <a:p>
            <a:r>
              <a:rPr lang="en-GB" dirty="0">
                <a:latin typeface="Century Gothic" panose="020B0502020202020204" pitchFamily="34" charset="0"/>
              </a:rPr>
              <a:t>Rotation 3: Space (Physics), Reproduction (Biology) and Reactions, Acids and Alkalis (Chemistry).</a:t>
            </a:r>
          </a:p>
          <a:p>
            <a:endParaRPr lang="en-GB" dirty="0">
              <a:latin typeface="Century Gothic" panose="020B0502020202020204" pitchFamily="34" charset="0"/>
            </a:endParaRPr>
          </a:p>
          <a:p>
            <a:r>
              <a:rPr lang="en-GB" dirty="0" smtClean="0">
                <a:latin typeface="Century Gothic" panose="020B0502020202020204" pitchFamily="34" charset="0"/>
              </a:rPr>
              <a:t>Teacher Assessment at the end of each topic – 50 minute test (GCSE Grade)</a:t>
            </a:r>
            <a:endParaRPr lang="en-GB" dirty="0">
              <a:latin typeface="Century Gothic" panose="020B0502020202020204" pitchFamily="34" charset="0"/>
            </a:endParaRPr>
          </a:p>
        </p:txBody>
      </p:sp>
      <p:pic>
        <p:nvPicPr>
          <p:cNvPr id="5" name="Picture 4"/>
          <p:cNvPicPr>
            <a:picLocks noChangeAspect="1"/>
          </p:cNvPicPr>
          <p:nvPr/>
        </p:nvPicPr>
        <p:blipFill>
          <a:blip r:embed="rId2"/>
          <a:stretch>
            <a:fillRect/>
          </a:stretch>
        </p:blipFill>
        <p:spPr>
          <a:xfrm>
            <a:off x="9228985" y="2316480"/>
            <a:ext cx="2602230" cy="3469640"/>
          </a:xfrm>
          <a:prstGeom prst="rect">
            <a:avLst/>
          </a:prstGeom>
        </p:spPr>
      </p:pic>
      <p:pic>
        <p:nvPicPr>
          <p:cNvPr id="7" name="Picture 6"/>
          <p:cNvPicPr>
            <a:picLocks noChangeAspect="1"/>
          </p:cNvPicPr>
          <p:nvPr/>
        </p:nvPicPr>
        <p:blipFill rotWithShape="1">
          <a:blip r:embed="rId3"/>
          <a:srcRect l="13405" t="41392" r="53225" b="36545"/>
          <a:stretch/>
        </p:blipFill>
        <p:spPr>
          <a:xfrm>
            <a:off x="8872152" y="202898"/>
            <a:ext cx="2990336" cy="1112108"/>
          </a:xfrm>
          <a:prstGeom prst="rect">
            <a:avLst/>
          </a:prstGeom>
        </p:spPr>
      </p:pic>
    </p:spTree>
    <p:extLst>
      <p:ext uri="{BB962C8B-B14F-4D97-AF65-F5344CB8AC3E}">
        <p14:creationId xmlns:p14="http://schemas.microsoft.com/office/powerpoint/2010/main" val="27942565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240" y="286603"/>
            <a:ext cx="10058400" cy="1450757"/>
          </a:xfrm>
        </p:spPr>
        <p:txBody>
          <a:bodyPr/>
          <a:lstStyle/>
          <a:p>
            <a:r>
              <a:rPr lang="en-GB" b="1" dirty="0" smtClean="0">
                <a:latin typeface="Century Gothic" panose="020B0502020202020204" pitchFamily="34" charset="0"/>
              </a:rPr>
              <a:t>Twitter: BBS </a:t>
            </a:r>
            <a:r>
              <a:rPr lang="en-GB" b="1" dirty="0" err="1" smtClean="0">
                <a:latin typeface="Century Gothic" panose="020B0502020202020204" pitchFamily="34" charset="0"/>
              </a:rPr>
              <a:t>Science@science_bbs</a:t>
            </a:r>
            <a:endParaRPr lang="en-GB" b="1" dirty="0">
              <a:latin typeface="Century Gothic" panose="020B0502020202020204" pitchFamily="34" charset="0"/>
            </a:endParaRPr>
          </a:p>
        </p:txBody>
      </p:sp>
      <p:pic>
        <p:nvPicPr>
          <p:cNvPr id="6" name="Picture 5"/>
          <p:cNvPicPr>
            <a:picLocks noChangeAspect="1"/>
          </p:cNvPicPr>
          <p:nvPr/>
        </p:nvPicPr>
        <p:blipFill rotWithShape="1">
          <a:blip r:embed="rId2"/>
          <a:srcRect l="13405" t="41392" r="73670" b="36903"/>
          <a:stretch/>
        </p:blipFill>
        <p:spPr>
          <a:xfrm>
            <a:off x="10672959" y="286603"/>
            <a:ext cx="1158256" cy="1094057"/>
          </a:xfrm>
          <a:prstGeom prst="rect">
            <a:avLst/>
          </a:prstGeom>
        </p:spPr>
      </p:pic>
      <p:pic>
        <p:nvPicPr>
          <p:cNvPr id="4" name="Picture 3"/>
          <p:cNvPicPr>
            <a:picLocks noChangeAspect="1"/>
          </p:cNvPicPr>
          <p:nvPr/>
        </p:nvPicPr>
        <p:blipFill>
          <a:blip r:embed="rId3"/>
          <a:stretch>
            <a:fillRect/>
          </a:stretch>
        </p:blipFill>
        <p:spPr>
          <a:xfrm>
            <a:off x="2448560" y="2009986"/>
            <a:ext cx="2915920" cy="3887893"/>
          </a:xfrm>
          <a:prstGeom prst="rect">
            <a:avLst/>
          </a:prstGeom>
        </p:spPr>
      </p:pic>
      <p:pic>
        <p:nvPicPr>
          <p:cNvPr id="5" name="Picture 4"/>
          <p:cNvPicPr>
            <a:picLocks noChangeAspect="1"/>
          </p:cNvPicPr>
          <p:nvPr/>
        </p:nvPicPr>
        <p:blipFill>
          <a:blip r:embed="rId4"/>
          <a:stretch>
            <a:fillRect/>
          </a:stretch>
        </p:blipFill>
        <p:spPr>
          <a:xfrm>
            <a:off x="6491145" y="2008526"/>
            <a:ext cx="2917015" cy="3889353"/>
          </a:xfrm>
          <a:prstGeom prst="rect">
            <a:avLst/>
          </a:prstGeom>
        </p:spPr>
      </p:pic>
    </p:spTree>
    <p:extLst>
      <p:ext uri="{BB962C8B-B14F-4D97-AF65-F5344CB8AC3E}">
        <p14:creationId xmlns:p14="http://schemas.microsoft.com/office/powerpoint/2010/main" val="41323488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entury Gothic" panose="020B0502020202020204" pitchFamily="34" charset="0"/>
              </a:rPr>
              <a:t>Recommended Equipment</a:t>
            </a:r>
            <a:endParaRPr lang="en-GB" b="1" dirty="0">
              <a:latin typeface="Century Gothic" panose="020B0502020202020204" pitchFamily="34" charset="0"/>
            </a:endParaRPr>
          </a:p>
        </p:txBody>
      </p:sp>
      <p:pic>
        <p:nvPicPr>
          <p:cNvPr id="6" name="Picture 5"/>
          <p:cNvPicPr>
            <a:picLocks noChangeAspect="1"/>
          </p:cNvPicPr>
          <p:nvPr/>
        </p:nvPicPr>
        <p:blipFill rotWithShape="1">
          <a:blip r:embed="rId2"/>
          <a:srcRect l="13405" t="41392" r="73670" b="36903"/>
          <a:stretch/>
        </p:blipFill>
        <p:spPr>
          <a:xfrm>
            <a:off x="10672959" y="286603"/>
            <a:ext cx="1158256" cy="1094057"/>
          </a:xfrm>
          <a:prstGeom prst="rect">
            <a:avLst/>
          </a:prstGeom>
        </p:spPr>
      </p:pic>
      <p:sp>
        <p:nvSpPr>
          <p:cNvPr id="3" name="TextBox 2"/>
          <p:cNvSpPr txBox="1"/>
          <p:nvPr/>
        </p:nvSpPr>
        <p:spPr>
          <a:xfrm>
            <a:off x="1097280" y="2158314"/>
            <a:ext cx="10410979" cy="2862322"/>
          </a:xfrm>
          <a:prstGeom prst="rect">
            <a:avLst/>
          </a:prstGeom>
          <a:noFill/>
        </p:spPr>
        <p:txBody>
          <a:bodyPr wrap="square" rtlCol="0">
            <a:spAutoFit/>
          </a:bodyPr>
          <a:lstStyle/>
          <a:p>
            <a:r>
              <a:rPr lang="en-GB" sz="2000" dirty="0" smtClean="0">
                <a:latin typeface="Century Gothic" panose="020B0502020202020204" pitchFamily="34" charset="0"/>
              </a:rPr>
              <a:t>CGP </a:t>
            </a:r>
            <a:r>
              <a:rPr lang="en-GB" sz="2000" dirty="0">
                <a:latin typeface="Century Gothic" panose="020B0502020202020204" pitchFamily="34" charset="0"/>
              </a:rPr>
              <a:t>Key Stage Three Science Higher Level written by Paddy </a:t>
            </a:r>
            <a:r>
              <a:rPr lang="en-GB" sz="2000" dirty="0" smtClean="0">
                <a:latin typeface="Century Gothic" panose="020B0502020202020204" pitchFamily="34" charset="0"/>
              </a:rPr>
              <a:t>Gannon……..£</a:t>
            </a:r>
            <a:r>
              <a:rPr lang="en-GB" sz="2000" dirty="0">
                <a:latin typeface="Century Gothic" panose="020B0502020202020204" pitchFamily="34" charset="0"/>
              </a:rPr>
              <a:t>3.50 </a:t>
            </a:r>
            <a:r>
              <a:rPr lang="en-GB" sz="2000" dirty="0" smtClean="0">
                <a:latin typeface="Century Gothic" panose="020B0502020202020204" pitchFamily="34" charset="0"/>
              </a:rPr>
              <a:t>each from the science technicians. </a:t>
            </a:r>
          </a:p>
          <a:p>
            <a:endParaRPr lang="en-GB" sz="2000" dirty="0" smtClean="0">
              <a:latin typeface="Century Gothic" panose="020B0502020202020204" pitchFamily="34" charset="0"/>
            </a:endParaRPr>
          </a:p>
          <a:p>
            <a:r>
              <a:rPr lang="en-GB" sz="2000" dirty="0" smtClean="0">
                <a:latin typeface="Century Gothic" panose="020B0502020202020204" pitchFamily="34" charset="0"/>
              </a:rPr>
              <a:t>KS3 </a:t>
            </a:r>
            <a:r>
              <a:rPr lang="en-GB" sz="2000" dirty="0">
                <a:latin typeface="Century Gothic" panose="020B0502020202020204" pitchFamily="34" charset="0"/>
              </a:rPr>
              <a:t>revision materials </a:t>
            </a:r>
            <a:r>
              <a:rPr lang="en-GB" sz="2000" dirty="0" smtClean="0">
                <a:latin typeface="Century Gothic" panose="020B0502020202020204" pitchFamily="34" charset="0"/>
              </a:rPr>
              <a:t>available </a:t>
            </a:r>
            <a:r>
              <a:rPr lang="en-GB" sz="2000" dirty="0">
                <a:latin typeface="Century Gothic" panose="020B0502020202020204" pitchFamily="34" charset="0"/>
              </a:rPr>
              <a:t>online at: </a:t>
            </a:r>
            <a:r>
              <a:rPr lang="en-GB" sz="2000" dirty="0">
                <a:latin typeface="Century Gothic" panose="020B0502020202020204" pitchFamily="34" charset="0"/>
                <a:hlinkClick r:id="rId3"/>
              </a:rPr>
              <a:t>https://</a:t>
            </a:r>
            <a:r>
              <a:rPr lang="en-GB" sz="2000" dirty="0" smtClean="0">
                <a:latin typeface="Century Gothic" panose="020B0502020202020204" pitchFamily="34" charset="0"/>
                <a:hlinkClick r:id="rId3"/>
              </a:rPr>
              <a:t>www.bbc.com/bitesize/subjects/zng4d2p</a:t>
            </a:r>
            <a:endParaRPr lang="en-GB" sz="2000" dirty="0" smtClean="0">
              <a:latin typeface="Century Gothic" panose="020B0502020202020204" pitchFamily="34" charset="0"/>
            </a:endParaRPr>
          </a:p>
          <a:p>
            <a:endParaRPr lang="en-GB" sz="2000" dirty="0" smtClean="0">
              <a:latin typeface="Century Gothic" panose="020B0502020202020204" pitchFamily="34" charset="0"/>
            </a:endParaRPr>
          </a:p>
          <a:p>
            <a:r>
              <a:rPr lang="en-GB" sz="2000" dirty="0" smtClean="0">
                <a:latin typeface="Century Gothic" panose="020B0502020202020204" pitchFamily="34" charset="0"/>
              </a:rPr>
              <a:t>Scientific Calculator – from the maths department</a:t>
            </a:r>
          </a:p>
          <a:p>
            <a:endParaRPr lang="en-GB" sz="2000" dirty="0">
              <a:latin typeface="Century Gothic" panose="020B0502020202020204" pitchFamily="34" charset="0"/>
            </a:endParaRPr>
          </a:p>
          <a:p>
            <a:r>
              <a:rPr lang="en-GB" sz="2000" dirty="0" smtClean="0">
                <a:latin typeface="Century Gothic" panose="020B0502020202020204" pitchFamily="34" charset="0"/>
              </a:rPr>
              <a:t>30 cm ruler – for lines of best fit</a:t>
            </a:r>
            <a:endParaRPr lang="en-GB" sz="2000" dirty="0">
              <a:latin typeface="Century Gothic" panose="020B0502020202020204" pitchFamily="34" charset="0"/>
            </a:endParaRPr>
          </a:p>
        </p:txBody>
      </p:sp>
      <p:pic>
        <p:nvPicPr>
          <p:cNvPr id="4" name="Picture 3"/>
          <p:cNvPicPr>
            <a:picLocks noChangeAspect="1"/>
          </p:cNvPicPr>
          <p:nvPr/>
        </p:nvPicPr>
        <p:blipFill>
          <a:blip r:embed="rId4"/>
          <a:stretch>
            <a:fillRect/>
          </a:stretch>
        </p:blipFill>
        <p:spPr>
          <a:xfrm>
            <a:off x="9467954" y="3528100"/>
            <a:ext cx="2040305" cy="2718984"/>
          </a:xfrm>
          <a:prstGeom prst="rect">
            <a:avLst/>
          </a:prstGeom>
        </p:spPr>
      </p:pic>
      <p:pic>
        <p:nvPicPr>
          <p:cNvPr id="5" name="Picture 4"/>
          <p:cNvPicPr>
            <a:picLocks noChangeAspect="1"/>
          </p:cNvPicPr>
          <p:nvPr/>
        </p:nvPicPr>
        <p:blipFill>
          <a:blip r:embed="rId5"/>
          <a:stretch>
            <a:fillRect/>
          </a:stretch>
        </p:blipFill>
        <p:spPr>
          <a:xfrm>
            <a:off x="7747634" y="4077557"/>
            <a:ext cx="1520635" cy="2155969"/>
          </a:xfrm>
          <a:prstGeom prst="rect">
            <a:avLst/>
          </a:prstGeom>
        </p:spPr>
      </p:pic>
      <p:pic>
        <p:nvPicPr>
          <p:cNvPr id="7" name="Picture 6"/>
          <p:cNvPicPr>
            <a:picLocks noChangeAspect="1"/>
          </p:cNvPicPr>
          <p:nvPr/>
        </p:nvPicPr>
        <p:blipFill>
          <a:blip r:embed="rId6"/>
          <a:stretch>
            <a:fillRect/>
          </a:stretch>
        </p:blipFill>
        <p:spPr>
          <a:xfrm>
            <a:off x="5283594" y="4344353"/>
            <a:ext cx="2038350" cy="1933575"/>
          </a:xfrm>
          <a:prstGeom prst="rect">
            <a:avLst/>
          </a:prstGeom>
        </p:spPr>
      </p:pic>
    </p:spTree>
    <p:extLst>
      <p:ext uri="{BB962C8B-B14F-4D97-AF65-F5344CB8AC3E}">
        <p14:creationId xmlns:p14="http://schemas.microsoft.com/office/powerpoint/2010/main" val="20177869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entury Gothic" panose="020B0502020202020204" pitchFamily="34" charset="0"/>
              </a:rPr>
              <a:t>Homework</a:t>
            </a:r>
            <a:endParaRPr lang="en-GB" b="1" dirty="0">
              <a:latin typeface="Century Gothic" panose="020B0502020202020204" pitchFamily="34" charset="0"/>
            </a:endParaRPr>
          </a:p>
        </p:txBody>
      </p:sp>
      <p:pic>
        <p:nvPicPr>
          <p:cNvPr id="6" name="Picture 5"/>
          <p:cNvPicPr>
            <a:picLocks noChangeAspect="1"/>
          </p:cNvPicPr>
          <p:nvPr/>
        </p:nvPicPr>
        <p:blipFill rotWithShape="1">
          <a:blip r:embed="rId2"/>
          <a:srcRect l="13405" t="41392" r="73670" b="36903"/>
          <a:stretch/>
        </p:blipFill>
        <p:spPr>
          <a:xfrm>
            <a:off x="10672959" y="286603"/>
            <a:ext cx="1158256" cy="1094057"/>
          </a:xfrm>
          <a:prstGeom prst="rect">
            <a:avLst/>
          </a:prstGeom>
        </p:spPr>
      </p:pic>
      <p:sp>
        <p:nvSpPr>
          <p:cNvPr id="3" name="TextBox 2"/>
          <p:cNvSpPr txBox="1"/>
          <p:nvPr/>
        </p:nvSpPr>
        <p:spPr>
          <a:xfrm>
            <a:off x="1097281" y="2158314"/>
            <a:ext cx="7244080" cy="3754874"/>
          </a:xfrm>
          <a:prstGeom prst="rect">
            <a:avLst/>
          </a:prstGeom>
          <a:noFill/>
        </p:spPr>
        <p:txBody>
          <a:bodyPr wrap="square" rtlCol="0">
            <a:spAutoFit/>
          </a:bodyPr>
          <a:lstStyle/>
          <a:p>
            <a:r>
              <a:rPr lang="en-GB" sz="2000" dirty="0" smtClean="0">
                <a:latin typeface="Century Gothic" panose="020B0502020202020204" pitchFamily="34" charset="0"/>
              </a:rPr>
              <a:t>Purposeful – Consolidation, new learning or further challenge</a:t>
            </a:r>
          </a:p>
          <a:p>
            <a:endParaRPr lang="en-GB" sz="2000" dirty="0">
              <a:latin typeface="Century Gothic" panose="020B0502020202020204" pitchFamily="34" charset="0"/>
            </a:endParaRPr>
          </a:p>
          <a:p>
            <a:r>
              <a:rPr lang="en-GB" sz="2000" dirty="0" smtClean="0">
                <a:latin typeface="Century Gothic" panose="020B0502020202020204" pitchFamily="34" charset="0"/>
              </a:rPr>
              <a:t>Manageable – if not, please contact the subject teacher in the first instance</a:t>
            </a:r>
          </a:p>
          <a:p>
            <a:endParaRPr lang="en-GB" sz="2000" dirty="0">
              <a:latin typeface="Century Gothic" panose="020B0502020202020204" pitchFamily="34" charset="0"/>
            </a:endParaRPr>
          </a:p>
          <a:p>
            <a:r>
              <a:rPr lang="en-GB" sz="2000" dirty="0" smtClean="0">
                <a:latin typeface="Century Gothic" panose="020B0502020202020204" pitchFamily="34" charset="0"/>
              </a:rPr>
              <a:t>Developing skills – Thinking, literacy and numeracy</a:t>
            </a:r>
          </a:p>
          <a:p>
            <a:endParaRPr lang="en-GB" sz="2000" dirty="0">
              <a:latin typeface="Century Gothic" panose="020B0502020202020204" pitchFamily="34" charset="0"/>
            </a:endParaRPr>
          </a:p>
          <a:p>
            <a:r>
              <a:rPr lang="en-GB" sz="2000" dirty="0" smtClean="0">
                <a:latin typeface="Century Gothic" panose="020B0502020202020204" pitchFamily="34" charset="0"/>
              </a:rPr>
              <a:t>Sometimes involve the family – My Year 7 class should soon be explaining why ‘Weighing Scales’ measure mass, not weight.</a:t>
            </a:r>
          </a:p>
          <a:p>
            <a:endParaRPr lang="en-GB" dirty="0">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9035569" y="2264180"/>
            <a:ext cx="2472690" cy="3296920"/>
          </a:xfrm>
          <a:prstGeom prst="rect">
            <a:avLst/>
          </a:prstGeom>
        </p:spPr>
      </p:pic>
    </p:spTree>
    <p:extLst>
      <p:ext uri="{BB962C8B-B14F-4D97-AF65-F5344CB8AC3E}">
        <p14:creationId xmlns:p14="http://schemas.microsoft.com/office/powerpoint/2010/main" val="38955416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97280" y="796531"/>
            <a:ext cx="10058400" cy="356616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6600" b="1" dirty="0" smtClean="0">
                <a:latin typeface="Century Gothic" panose="020B0502020202020204" pitchFamily="34" charset="0"/>
              </a:rPr>
              <a:t>Burton Borough </a:t>
            </a:r>
            <a:r>
              <a:rPr lang="en-GB" sz="6600" dirty="0" smtClean="0">
                <a:latin typeface="Century Gothic" panose="020B0502020202020204" pitchFamily="34" charset="0"/>
              </a:rPr>
              <a:t/>
            </a:r>
            <a:br>
              <a:rPr lang="en-GB" sz="6600" dirty="0" smtClean="0">
                <a:latin typeface="Century Gothic" panose="020B0502020202020204" pitchFamily="34" charset="0"/>
              </a:rPr>
            </a:br>
            <a:endParaRPr lang="en-GB" sz="6600" dirty="0">
              <a:latin typeface="Century Gothic" panose="020B0502020202020204" pitchFamily="34" charset="0"/>
            </a:endParaRPr>
          </a:p>
        </p:txBody>
      </p:sp>
      <p:pic>
        <p:nvPicPr>
          <p:cNvPr id="5" name="Picture 4"/>
          <p:cNvPicPr>
            <a:picLocks noChangeAspect="1"/>
          </p:cNvPicPr>
          <p:nvPr/>
        </p:nvPicPr>
        <p:blipFill rotWithShape="1">
          <a:blip r:embed="rId2"/>
          <a:srcRect l="13405" t="41392" r="53225" b="36545"/>
          <a:stretch/>
        </p:blipFill>
        <p:spPr>
          <a:xfrm>
            <a:off x="8872152" y="202898"/>
            <a:ext cx="2990336" cy="1112108"/>
          </a:xfrm>
          <a:prstGeom prst="rect">
            <a:avLst/>
          </a:prstGeom>
        </p:spPr>
      </p:pic>
    </p:spTree>
    <p:extLst>
      <p:ext uri="{BB962C8B-B14F-4D97-AF65-F5344CB8AC3E}">
        <p14:creationId xmlns:p14="http://schemas.microsoft.com/office/powerpoint/2010/main" val="3945016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48" y="237994"/>
            <a:ext cx="10071711" cy="1402915"/>
          </a:xfrm>
        </p:spPr>
        <p:txBody>
          <a:bodyPr>
            <a:normAutofit/>
          </a:bodyPr>
          <a:lstStyle/>
          <a:p>
            <a:r>
              <a:rPr lang="en-GB" sz="4000" b="1" dirty="0" smtClean="0">
                <a:latin typeface="Century Gothic" panose="020B0502020202020204" pitchFamily="34" charset="0"/>
              </a:rPr>
              <a:t>This month in English: what do these all have in common?</a:t>
            </a:r>
            <a:endParaRPr lang="en-GB" sz="4000" b="1" dirty="0">
              <a:latin typeface="Century Gothic" panose="020B0502020202020204" pitchFamily="34" charset="0"/>
            </a:endParaRPr>
          </a:p>
        </p:txBody>
      </p:sp>
      <p:sp>
        <p:nvSpPr>
          <p:cNvPr id="3" name="Content Placeholder 2"/>
          <p:cNvSpPr>
            <a:spLocks noGrp="1"/>
          </p:cNvSpPr>
          <p:nvPr>
            <p:ph idx="1"/>
          </p:nvPr>
        </p:nvSpPr>
        <p:spPr>
          <a:xfrm>
            <a:off x="2530258" y="1783584"/>
            <a:ext cx="8224452" cy="4429326"/>
          </a:xfrm>
        </p:spPr>
        <p:txBody>
          <a:bodyPr>
            <a:normAutofit fontScale="85000" lnSpcReduction="20000"/>
          </a:bodyPr>
          <a:lstStyle/>
          <a:p>
            <a:pPr lvl="1">
              <a:lnSpc>
                <a:spcPct val="150000"/>
              </a:lnSpc>
              <a:buClrTx/>
              <a:buFont typeface="Arial" panose="020B0604020202020204" pitchFamily="34" charset="0"/>
              <a:buChar char="•"/>
            </a:pPr>
            <a:r>
              <a:rPr lang="en-GB" sz="3600" dirty="0" smtClean="0">
                <a:latin typeface="Century Gothic" panose="020B0502020202020204" pitchFamily="34" charset="0"/>
              </a:rPr>
              <a:t> Sparrow</a:t>
            </a:r>
            <a:endParaRPr lang="en-GB" sz="3600" dirty="0" smtClean="0">
              <a:latin typeface="Century Gothic" panose="020B0502020202020204" pitchFamily="34" charset="0"/>
            </a:endParaRPr>
          </a:p>
          <a:p>
            <a:pPr lvl="1">
              <a:lnSpc>
                <a:spcPct val="150000"/>
              </a:lnSpc>
              <a:buClrTx/>
              <a:buFont typeface="Arial" panose="020B0604020202020204" pitchFamily="34" charset="0"/>
              <a:buChar char="•"/>
            </a:pPr>
            <a:r>
              <a:rPr lang="en-GB" sz="3600" dirty="0" smtClean="0">
                <a:latin typeface="Century Gothic" panose="020B0502020202020204" pitchFamily="34" charset="0"/>
              </a:rPr>
              <a:t> Golgotha</a:t>
            </a:r>
            <a:endParaRPr lang="en-GB" sz="3600" dirty="0" smtClean="0">
              <a:latin typeface="Century Gothic" panose="020B0502020202020204" pitchFamily="34" charset="0"/>
            </a:endParaRPr>
          </a:p>
          <a:p>
            <a:pPr lvl="1">
              <a:lnSpc>
                <a:spcPct val="150000"/>
              </a:lnSpc>
              <a:buClrTx/>
              <a:buFont typeface="Arial" panose="020B0604020202020204" pitchFamily="34" charset="0"/>
              <a:buChar char="•"/>
            </a:pPr>
            <a:r>
              <a:rPr lang="en-GB" sz="3600" dirty="0" smtClean="0">
                <a:latin typeface="Century Gothic" panose="020B0502020202020204" pitchFamily="34" charset="0"/>
              </a:rPr>
              <a:t> Judas</a:t>
            </a:r>
            <a:endParaRPr lang="en-GB" sz="3600" dirty="0" smtClean="0">
              <a:latin typeface="Century Gothic" panose="020B0502020202020204" pitchFamily="34" charset="0"/>
            </a:endParaRPr>
          </a:p>
          <a:p>
            <a:pPr lvl="1">
              <a:lnSpc>
                <a:spcPct val="150000"/>
              </a:lnSpc>
              <a:buClrTx/>
              <a:buFont typeface="Arial" panose="020B0604020202020204" pitchFamily="34" charset="0"/>
              <a:buChar char="•"/>
            </a:pPr>
            <a:r>
              <a:rPr lang="en-GB" sz="3600" dirty="0" smtClean="0">
                <a:latin typeface="Century Gothic" panose="020B0502020202020204" pitchFamily="34" charset="0"/>
              </a:rPr>
              <a:t> Oyster</a:t>
            </a:r>
            <a:endParaRPr lang="en-GB" sz="3600" dirty="0" smtClean="0">
              <a:latin typeface="Century Gothic" panose="020B0502020202020204" pitchFamily="34" charset="0"/>
            </a:endParaRPr>
          </a:p>
          <a:p>
            <a:pPr lvl="1">
              <a:lnSpc>
                <a:spcPct val="150000"/>
              </a:lnSpc>
              <a:buClrTx/>
              <a:buFont typeface="Arial" panose="020B0604020202020204" pitchFamily="34" charset="0"/>
              <a:buChar char="•"/>
            </a:pPr>
            <a:r>
              <a:rPr lang="en-GB" sz="3600" dirty="0" smtClean="0">
                <a:latin typeface="Century Gothic" panose="020B0502020202020204" pitchFamily="34" charset="0"/>
              </a:rPr>
              <a:t> Neptune</a:t>
            </a:r>
            <a:endParaRPr lang="en-GB" sz="3600" dirty="0" smtClean="0">
              <a:latin typeface="Century Gothic" panose="020B0502020202020204" pitchFamily="34" charset="0"/>
            </a:endParaRPr>
          </a:p>
          <a:p>
            <a:pPr lvl="1">
              <a:lnSpc>
                <a:spcPct val="150000"/>
              </a:lnSpc>
              <a:buClrTx/>
              <a:buFont typeface="Arial" panose="020B0604020202020204" pitchFamily="34" charset="0"/>
              <a:buChar char="•"/>
            </a:pPr>
            <a:r>
              <a:rPr lang="en-GB" sz="3600" dirty="0" smtClean="0">
                <a:latin typeface="Century Gothic" panose="020B0502020202020204" pitchFamily="34" charset="0"/>
              </a:rPr>
              <a:t> Mark </a:t>
            </a:r>
            <a:r>
              <a:rPr lang="en-GB" sz="3600" dirty="0" smtClean="0">
                <a:latin typeface="Century Gothic" panose="020B0502020202020204" pitchFamily="34" charset="0"/>
              </a:rPr>
              <a:t>Antony</a:t>
            </a:r>
          </a:p>
          <a:p>
            <a:pPr>
              <a:lnSpc>
                <a:spcPct val="150000"/>
              </a:lnSpc>
            </a:pPr>
            <a:endParaRPr lang="en-GB" sz="4000" dirty="0" smtClean="0">
              <a:latin typeface="Century Gothic" panose="020B0502020202020204" pitchFamily="34" charset="0"/>
            </a:endParaRPr>
          </a:p>
          <a:p>
            <a:pPr>
              <a:lnSpc>
                <a:spcPct val="150000"/>
              </a:lnSpc>
            </a:pPr>
            <a:endParaRPr lang="en-GB" sz="4000" dirty="0" smtClean="0">
              <a:latin typeface="Century Gothic" panose="020B0502020202020204" pitchFamily="34" charset="0"/>
            </a:endParaRPr>
          </a:p>
          <a:p>
            <a:pPr>
              <a:lnSpc>
                <a:spcPct val="150000"/>
              </a:lnSpc>
            </a:pPr>
            <a:endParaRPr lang="en-GB" sz="4000" dirty="0" smtClean="0">
              <a:latin typeface="Century Gothic" panose="020B0502020202020204" pitchFamily="34" charset="0"/>
            </a:endParaRPr>
          </a:p>
          <a:p>
            <a:pPr>
              <a:lnSpc>
                <a:spcPct val="150000"/>
              </a:lnSpc>
            </a:pPr>
            <a:endParaRPr lang="en-GB" sz="4000" dirty="0">
              <a:latin typeface="Century Gothic" panose="020B0502020202020204" pitchFamily="34" charset="0"/>
            </a:endParaRPr>
          </a:p>
        </p:txBody>
      </p:sp>
      <p:pic>
        <p:nvPicPr>
          <p:cNvPr id="4" name="Picture 3"/>
          <p:cNvPicPr>
            <a:picLocks noChangeAspect="1"/>
          </p:cNvPicPr>
          <p:nvPr/>
        </p:nvPicPr>
        <p:blipFill rotWithShape="1">
          <a:blip r:embed="rId2"/>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395393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9" y="268552"/>
            <a:ext cx="10058400" cy="1450757"/>
          </a:xfrm>
        </p:spPr>
        <p:txBody>
          <a:bodyPr>
            <a:normAutofit/>
          </a:bodyPr>
          <a:lstStyle/>
          <a:p>
            <a:r>
              <a:rPr lang="en-GB" sz="4400" b="1" dirty="0" smtClean="0">
                <a:latin typeface="Century Gothic" panose="020B0502020202020204" pitchFamily="34" charset="0"/>
              </a:rPr>
              <a:t>Literacy at Burton Borough </a:t>
            </a:r>
            <a:r>
              <a:rPr lang="en-GB" sz="4400" b="1" dirty="0" smtClean="0">
                <a:latin typeface="Century Gothic" panose="020B0502020202020204" pitchFamily="34" charset="0"/>
              </a:rPr>
              <a:t/>
            </a:r>
            <a:br>
              <a:rPr lang="en-GB" sz="4400" b="1" dirty="0" smtClean="0">
                <a:latin typeface="Century Gothic" panose="020B0502020202020204" pitchFamily="34" charset="0"/>
              </a:rPr>
            </a:br>
            <a:r>
              <a:rPr lang="en-GB" sz="4400" b="1" dirty="0" smtClean="0">
                <a:latin typeface="Century Gothic" panose="020B0502020202020204" pitchFamily="34" charset="0"/>
              </a:rPr>
              <a:t>School</a:t>
            </a:r>
            <a:endParaRPr lang="en-GB" sz="4400" b="1" dirty="0">
              <a:latin typeface="Century Gothic" panose="020B0502020202020204" pitchFamily="34" charset="0"/>
            </a:endParaRPr>
          </a:p>
        </p:txBody>
      </p:sp>
      <p:sp>
        <p:nvSpPr>
          <p:cNvPr id="3" name="Content Placeholder 2"/>
          <p:cNvSpPr>
            <a:spLocks noGrp="1"/>
          </p:cNvSpPr>
          <p:nvPr>
            <p:ph idx="1"/>
          </p:nvPr>
        </p:nvSpPr>
        <p:spPr>
          <a:xfrm>
            <a:off x="1090192" y="1380660"/>
            <a:ext cx="10058400" cy="4023360"/>
          </a:xfrm>
        </p:spPr>
        <p:txBody>
          <a:bodyPr>
            <a:normAutofit/>
          </a:bodyPr>
          <a:lstStyle/>
          <a:p>
            <a:pPr algn="ctr"/>
            <a:endParaRPr lang="en-GB" sz="6000" dirty="0" smtClean="0"/>
          </a:p>
          <a:p>
            <a:pPr algn="ctr"/>
            <a:r>
              <a:rPr lang="en-GB" sz="6000" b="1" dirty="0" smtClean="0">
                <a:latin typeface="Century" panose="02040604050505020304" pitchFamily="18" charset="0"/>
              </a:rPr>
              <a:t>‘</a:t>
            </a:r>
            <a:r>
              <a:rPr lang="en-GB" sz="6000" b="1" dirty="0">
                <a:latin typeface="Century Gothic" panose="020B0502020202020204" pitchFamily="34" charset="0"/>
              </a:rPr>
              <a:t>The ability to read, write and </a:t>
            </a:r>
            <a:r>
              <a:rPr lang="en-GB" sz="6000" b="1" dirty="0" smtClean="0">
                <a:latin typeface="Century Gothic" panose="020B0502020202020204" pitchFamily="34" charset="0"/>
              </a:rPr>
              <a:t>verbally communicate </a:t>
            </a:r>
            <a:r>
              <a:rPr lang="en-GB" sz="6000" b="1" dirty="0">
                <a:latin typeface="Century Gothic" panose="020B0502020202020204" pitchFamily="34" charset="0"/>
              </a:rPr>
              <a:t>effectively.’</a:t>
            </a:r>
          </a:p>
        </p:txBody>
      </p:sp>
      <p:sp>
        <p:nvSpPr>
          <p:cNvPr id="6" name="TextBox 5"/>
          <p:cNvSpPr txBox="1"/>
          <p:nvPr/>
        </p:nvSpPr>
        <p:spPr>
          <a:xfrm>
            <a:off x="2161549" y="5572013"/>
            <a:ext cx="8062875" cy="369332"/>
          </a:xfrm>
          <a:prstGeom prst="rect">
            <a:avLst/>
          </a:prstGeom>
          <a:noFill/>
        </p:spPr>
        <p:txBody>
          <a:bodyPr wrap="square" rtlCol="0">
            <a:spAutoFit/>
          </a:bodyPr>
          <a:lstStyle/>
          <a:p>
            <a:pPr algn="ctr"/>
            <a:r>
              <a:rPr lang="en-GB" b="1" dirty="0" smtClean="0">
                <a:solidFill>
                  <a:srgbClr val="FF0000"/>
                </a:solidFill>
                <a:latin typeface="Century Gothic" panose="020B0502020202020204" pitchFamily="34" charset="0"/>
              </a:rPr>
              <a:t>Mr T. Dunbar – Whole School Literacy Lead</a:t>
            </a:r>
          </a:p>
        </p:txBody>
      </p:sp>
      <p:pic>
        <p:nvPicPr>
          <p:cNvPr id="7" name="Picture 6"/>
          <p:cNvPicPr>
            <a:picLocks noChangeAspect="1"/>
          </p:cNvPicPr>
          <p:nvPr/>
        </p:nvPicPr>
        <p:blipFill rotWithShape="1">
          <a:blip r:embed="rId2"/>
          <a:srcRect l="13405" t="41392" r="53225" b="36545"/>
          <a:stretch/>
        </p:blipFill>
        <p:spPr>
          <a:xfrm>
            <a:off x="9091399" y="268552"/>
            <a:ext cx="2990336" cy="1112108"/>
          </a:xfrm>
          <a:prstGeom prst="rect">
            <a:avLst/>
          </a:prstGeom>
        </p:spPr>
      </p:pic>
    </p:spTree>
    <p:extLst>
      <p:ext uri="{BB962C8B-B14F-4D97-AF65-F5344CB8AC3E}">
        <p14:creationId xmlns:p14="http://schemas.microsoft.com/office/powerpoint/2010/main" val="20854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entury Gothic" panose="020B0502020202020204" pitchFamily="34" charset="0"/>
              </a:rPr>
              <a:t>Why read for pleasure?</a:t>
            </a:r>
            <a:endParaRPr lang="en-GB" b="1" dirty="0">
              <a:latin typeface="Century Gothic" panose="020B0502020202020204" pitchFamily="34" charset="0"/>
            </a:endParaRPr>
          </a:p>
        </p:txBody>
      </p:sp>
      <p:sp>
        <p:nvSpPr>
          <p:cNvPr id="3" name="Content Placeholder 2"/>
          <p:cNvSpPr>
            <a:spLocks noGrp="1"/>
          </p:cNvSpPr>
          <p:nvPr>
            <p:ph idx="1"/>
          </p:nvPr>
        </p:nvSpPr>
        <p:spPr/>
        <p:txBody>
          <a:bodyPr>
            <a:noAutofit/>
          </a:bodyPr>
          <a:lstStyle/>
          <a:p>
            <a:pPr>
              <a:defRPr/>
            </a:pPr>
            <a:r>
              <a:rPr lang="en-GB" sz="2400" b="1" dirty="0" smtClean="0">
                <a:solidFill>
                  <a:schemeClr val="tx1"/>
                </a:solidFill>
                <a:latin typeface="Century Gothic" panose="020B0502020202020204" pitchFamily="34" charset="0"/>
              </a:rPr>
              <a:t>Studies into reading for pleasure have produced clear </a:t>
            </a:r>
            <a:r>
              <a:rPr lang="en-GB" sz="2400" b="1" dirty="0">
                <a:solidFill>
                  <a:schemeClr val="tx1"/>
                </a:solidFill>
                <a:latin typeface="Century Gothic" panose="020B0502020202020204" pitchFamily="34" charset="0"/>
              </a:rPr>
              <a:t>results which show </a:t>
            </a:r>
            <a:r>
              <a:rPr lang="en-GB" sz="2400" b="1" dirty="0" smtClean="0">
                <a:solidFill>
                  <a:schemeClr val="tx1"/>
                </a:solidFill>
                <a:latin typeface="Century Gothic" panose="020B0502020202020204" pitchFamily="34" charset="0"/>
              </a:rPr>
              <a:t>that:</a:t>
            </a:r>
            <a:endParaRPr lang="en-GB" sz="2400" b="1" dirty="0">
              <a:solidFill>
                <a:schemeClr val="tx1"/>
              </a:solidFill>
              <a:latin typeface="Century Gothic" panose="020B0502020202020204" pitchFamily="34" charset="0"/>
            </a:endParaRPr>
          </a:p>
          <a:p>
            <a:pPr>
              <a:defRPr/>
            </a:pPr>
            <a:endParaRPr lang="en-GB" sz="2400" b="1" dirty="0">
              <a:solidFill>
                <a:schemeClr val="tx1"/>
              </a:solidFill>
              <a:latin typeface="Century Gothic" panose="020B0502020202020204" pitchFamily="34" charset="0"/>
            </a:endParaRPr>
          </a:p>
          <a:p>
            <a:pPr>
              <a:defRPr/>
            </a:pPr>
            <a:r>
              <a:rPr lang="en-GB" sz="2400" b="1" dirty="0" smtClean="0">
                <a:solidFill>
                  <a:srgbClr val="FF0000"/>
                </a:solidFill>
                <a:latin typeface="Century Gothic" panose="020B0502020202020204" pitchFamily="34" charset="0"/>
              </a:rPr>
              <a:t>(1) A </a:t>
            </a:r>
            <a:r>
              <a:rPr lang="en-GB" sz="2400" b="1" dirty="0">
                <a:solidFill>
                  <a:srgbClr val="FF0000"/>
                </a:solidFill>
                <a:latin typeface="Century Gothic" panose="020B0502020202020204" pitchFamily="34" charset="0"/>
              </a:rPr>
              <a:t>child will perform significantly better if s/he reads regularly for pleasure than those who do not.</a:t>
            </a:r>
          </a:p>
          <a:p>
            <a:pPr>
              <a:defRPr/>
            </a:pPr>
            <a:endParaRPr lang="en-GB" sz="2400" b="1" dirty="0">
              <a:solidFill>
                <a:schemeClr val="tx1"/>
              </a:solidFill>
              <a:latin typeface="Century Gothic" panose="020B0502020202020204" pitchFamily="34" charset="0"/>
            </a:endParaRPr>
          </a:p>
          <a:p>
            <a:pPr>
              <a:defRPr/>
            </a:pPr>
            <a:r>
              <a:rPr lang="en-GB" sz="2400" b="1" dirty="0" smtClean="0">
                <a:solidFill>
                  <a:srgbClr val="7030A0"/>
                </a:solidFill>
                <a:latin typeface="Century Gothic" panose="020B0502020202020204" pitchFamily="34" charset="0"/>
              </a:rPr>
              <a:t>(2) A </a:t>
            </a:r>
            <a:r>
              <a:rPr lang="en-GB" sz="2400" b="1" dirty="0">
                <a:solidFill>
                  <a:srgbClr val="7030A0"/>
                </a:solidFill>
                <a:latin typeface="Century Gothic" panose="020B0502020202020204" pitchFamily="34" charset="0"/>
              </a:rPr>
              <a:t>study out last year concluded that those people who read regularly during adolescence have better vocabulary in later life</a:t>
            </a:r>
            <a:r>
              <a:rPr lang="en-GB" sz="2400" b="1" dirty="0" smtClean="0">
                <a:solidFill>
                  <a:srgbClr val="7030A0"/>
                </a:solidFill>
                <a:latin typeface="Century Gothic" panose="020B0502020202020204" pitchFamily="34" charset="0"/>
              </a:rPr>
              <a:t>.</a:t>
            </a:r>
          </a:p>
          <a:p>
            <a:pPr>
              <a:defRPr/>
            </a:pPr>
            <a:endParaRPr lang="en-GB" sz="2400" b="1" dirty="0">
              <a:solidFill>
                <a:schemeClr val="tx1"/>
              </a:solidFill>
              <a:latin typeface="Century Gothic" panose="020B0502020202020204" pitchFamily="34" charset="0"/>
            </a:endParaRPr>
          </a:p>
          <a:p>
            <a:pPr>
              <a:defRPr/>
            </a:pPr>
            <a:r>
              <a:rPr lang="en-GB" sz="2400" b="1" dirty="0" smtClean="0">
                <a:solidFill>
                  <a:schemeClr val="accent2"/>
                </a:solidFill>
                <a:latin typeface="Century Gothic" panose="020B0502020202020204" pitchFamily="34" charset="0"/>
              </a:rPr>
              <a:t>(3) Have better communication skills.</a:t>
            </a:r>
            <a:endParaRPr lang="en-GB" sz="2400" b="1" dirty="0">
              <a:solidFill>
                <a:schemeClr val="accent2"/>
              </a:solidFill>
              <a:latin typeface="Century Gothic" panose="020B0502020202020204" pitchFamily="34" charset="0"/>
            </a:endParaRPr>
          </a:p>
        </p:txBody>
      </p:sp>
      <p:pic>
        <p:nvPicPr>
          <p:cNvPr id="4" name="Picture 3"/>
          <p:cNvPicPr>
            <a:picLocks noChangeAspect="1"/>
          </p:cNvPicPr>
          <p:nvPr/>
        </p:nvPicPr>
        <p:blipFill rotWithShape="1">
          <a:blip r:embed="rId3"/>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3031025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entury Gothic" panose="020B0502020202020204" pitchFamily="34" charset="0"/>
              </a:rPr>
              <a:t>Why else?</a:t>
            </a:r>
            <a:endParaRPr lang="en-GB" b="1" dirty="0">
              <a:latin typeface="Century Gothic" panose="020B0502020202020204" pitchFamily="34" charset="0"/>
            </a:endParaRPr>
          </a:p>
        </p:txBody>
      </p:sp>
      <p:sp>
        <p:nvSpPr>
          <p:cNvPr id="3" name="Content Placeholder 2"/>
          <p:cNvSpPr>
            <a:spLocks noGrp="1"/>
          </p:cNvSpPr>
          <p:nvPr>
            <p:ph idx="1"/>
          </p:nvPr>
        </p:nvSpPr>
        <p:spPr>
          <a:xfrm>
            <a:off x="1281918" y="4609386"/>
            <a:ext cx="9873762" cy="1525600"/>
          </a:xfrm>
        </p:spPr>
        <p:txBody>
          <a:bodyPr>
            <a:noAutofit/>
          </a:bodyPr>
          <a:lstStyle/>
          <a:p>
            <a:pPr>
              <a:defRPr/>
            </a:pPr>
            <a:r>
              <a:rPr lang="en-GB" sz="3600" b="1" dirty="0">
                <a:solidFill>
                  <a:schemeClr val="tx1"/>
                </a:solidFill>
                <a:latin typeface="Century Gothic" panose="020B0502020202020204" pitchFamily="34" charset="0"/>
              </a:rPr>
              <a:t>The reading material, questions, information, </a:t>
            </a:r>
            <a:r>
              <a:rPr lang="en-GB" sz="3600" b="1" dirty="0" smtClean="0">
                <a:solidFill>
                  <a:schemeClr val="tx1"/>
                </a:solidFill>
                <a:latin typeface="Century Gothic" panose="020B0502020202020204" pitchFamily="34" charset="0"/>
              </a:rPr>
              <a:t>etc. </a:t>
            </a:r>
            <a:r>
              <a:rPr lang="en-GB" sz="3600" b="1" dirty="0">
                <a:solidFill>
                  <a:schemeClr val="tx1"/>
                </a:solidFill>
                <a:latin typeface="Century Gothic" panose="020B0502020202020204" pitchFamily="34" charset="0"/>
              </a:rPr>
              <a:t>your child will have to access becomes increasingly difficult</a:t>
            </a:r>
            <a:r>
              <a:rPr lang="en-GB" sz="3600" b="1" dirty="0" smtClean="0">
                <a:solidFill>
                  <a:schemeClr val="tx1"/>
                </a:solidFill>
                <a:latin typeface="Century Gothic" panose="020B0502020202020204" pitchFamily="34" charset="0"/>
              </a:rPr>
              <a:t>.</a:t>
            </a:r>
          </a:p>
          <a:p>
            <a:pPr>
              <a:defRPr/>
            </a:pPr>
            <a:endParaRPr lang="en-GB" sz="2400" b="1" dirty="0">
              <a:solidFill>
                <a:schemeClr val="accent2"/>
              </a:solidFill>
              <a:latin typeface="Century" panose="02040604050505020304" pitchFamily="18" charset="0"/>
            </a:endParaRPr>
          </a:p>
        </p:txBody>
      </p:sp>
      <p:pic>
        <p:nvPicPr>
          <p:cNvPr id="4" name="Picture 3"/>
          <p:cNvPicPr>
            <a:picLocks noChangeAspect="1"/>
          </p:cNvPicPr>
          <p:nvPr/>
        </p:nvPicPr>
        <p:blipFill rotWithShape="1">
          <a:blip r:embed="rId3"/>
          <a:srcRect l="13405" t="41392" r="73670" b="36903"/>
          <a:stretch/>
        </p:blipFill>
        <p:spPr>
          <a:xfrm>
            <a:off x="10672959" y="286603"/>
            <a:ext cx="1158256" cy="1094057"/>
          </a:xfrm>
          <a:prstGeom prst="rect">
            <a:avLst/>
          </a:prstGeom>
        </p:spPr>
      </p:pic>
      <p:pic>
        <p:nvPicPr>
          <p:cNvPr id="5" name="Picture 4"/>
          <p:cNvPicPr>
            <a:picLocks noChangeAspect="1"/>
          </p:cNvPicPr>
          <p:nvPr/>
        </p:nvPicPr>
        <p:blipFill rotWithShape="1">
          <a:blip r:embed="rId4"/>
          <a:srcRect l="25156" t="21795" r="27749" b="58846"/>
          <a:stretch/>
        </p:blipFill>
        <p:spPr>
          <a:xfrm>
            <a:off x="1281918" y="1845734"/>
            <a:ext cx="9689124" cy="2655278"/>
          </a:xfrm>
          <a:prstGeom prst="rect">
            <a:avLst/>
          </a:prstGeom>
        </p:spPr>
      </p:pic>
    </p:spTree>
    <p:extLst>
      <p:ext uri="{BB962C8B-B14F-4D97-AF65-F5344CB8AC3E}">
        <p14:creationId xmlns:p14="http://schemas.microsoft.com/office/powerpoint/2010/main" val="8081767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entury Gothic" panose="020B0502020202020204" pitchFamily="34" charset="0"/>
              </a:rPr>
              <a:t>What is Accelerated Reader?</a:t>
            </a:r>
            <a:endParaRPr lang="en-GB" b="1" dirty="0">
              <a:latin typeface="Century Gothic" panose="020B0502020202020204" pitchFamily="34" charset="0"/>
            </a:endParaRPr>
          </a:p>
        </p:txBody>
      </p:sp>
      <p:sp>
        <p:nvSpPr>
          <p:cNvPr id="3" name="Content Placeholder 2"/>
          <p:cNvSpPr>
            <a:spLocks noGrp="1"/>
          </p:cNvSpPr>
          <p:nvPr>
            <p:ph idx="1"/>
          </p:nvPr>
        </p:nvSpPr>
        <p:spPr>
          <a:xfrm>
            <a:off x="1097280" y="1845733"/>
            <a:ext cx="10325686" cy="4353047"/>
          </a:xfrm>
        </p:spPr>
        <p:txBody>
          <a:bodyPr>
            <a:noAutofit/>
          </a:bodyPr>
          <a:lstStyle/>
          <a:p>
            <a:pPr marL="54864" indent="0">
              <a:spcAft>
                <a:spcPts val="0"/>
              </a:spcAft>
              <a:buNone/>
              <a:defRPr/>
            </a:pPr>
            <a:endParaRPr lang="en-GB" sz="2400" b="1" dirty="0" smtClean="0">
              <a:solidFill>
                <a:srgbClr val="FF0000"/>
              </a:solidFill>
              <a:latin typeface="Century" panose="02040604050505020304" pitchFamily="18" charset="0"/>
            </a:endParaRPr>
          </a:p>
          <a:p>
            <a:pPr marL="54864" indent="0">
              <a:spcAft>
                <a:spcPts val="0"/>
              </a:spcAft>
              <a:buNone/>
              <a:defRPr/>
            </a:pPr>
            <a:r>
              <a:rPr lang="en-GB" sz="2400" b="1" dirty="0" smtClean="0">
                <a:solidFill>
                  <a:srgbClr val="FF0000"/>
                </a:solidFill>
                <a:latin typeface="Century Gothic" panose="020B0502020202020204" pitchFamily="34" charset="0"/>
              </a:rPr>
              <a:t>It </a:t>
            </a:r>
            <a:r>
              <a:rPr lang="en-GB" sz="2400" b="1" dirty="0">
                <a:solidFill>
                  <a:srgbClr val="FF0000"/>
                </a:solidFill>
                <a:latin typeface="Century Gothic" panose="020B0502020202020204" pitchFamily="34" charset="0"/>
              </a:rPr>
              <a:t>helps us, you and your child to monitor independent reading </a:t>
            </a:r>
            <a:r>
              <a:rPr lang="en-GB" sz="2400" b="1" dirty="0" smtClean="0">
                <a:solidFill>
                  <a:srgbClr val="FF0000"/>
                </a:solidFill>
                <a:latin typeface="Century Gothic" panose="020B0502020202020204" pitchFamily="34" charset="0"/>
              </a:rPr>
              <a:t>practice</a:t>
            </a:r>
            <a:r>
              <a:rPr lang="en-GB" sz="2400" b="1" dirty="0">
                <a:solidFill>
                  <a:srgbClr val="FF0000"/>
                </a:solidFill>
                <a:latin typeface="Century Gothic" panose="020B0502020202020204" pitchFamily="34" charset="0"/>
              </a:rPr>
              <a:t> </a:t>
            </a:r>
            <a:r>
              <a:rPr lang="en-GB" sz="2400" b="1" dirty="0" smtClean="0">
                <a:solidFill>
                  <a:srgbClr val="FF0000"/>
                </a:solidFill>
                <a:latin typeface="Century Gothic" panose="020B0502020202020204" pitchFamily="34" charset="0"/>
              </a:rPr>
              <a:t>through calculating your child’s reading age. </a:t>
            </a:r>
          </a:p>
          <a:p>
            <a:pPr marL="54864" indent="0">
              <a:spcAft>
                <a:spcPts val="0"/>
              </a:spcAft>
              <a:buNone/>
              <a:defRPr/>
            </a:pPr>
            <a:endParaRPr lang="en-GB" sz="2400" b="1" dirty="0">
              <a:solidFill>
                <a:schemeClr val="tx1"/>
              </a:solidFill>
              <a:latin typeface="Century Gothic" panose="020B0502020202020204" pitchFamily="34" charset="0"/>
            </a:endParaRPr>
          </a:p>
          <a:p>
            <a:pPr marL="54864" indent="0">
              <a:spcAft>
                <a:spcPts val="0"/>
              </a:spcAft>
              <a:buNone/>
              <a:defRPr/>
            </a:pPr>
            <a:r>
              <a:rPr lang="en-GB" sz="2400" b="1" dirty="0" smtClean="0">
                <a:solidFill>
                  <a:srgbClr val="7030A0"/>
                </a:solidFill>
                <a:latin typeface="Century Gothic" panose="020B0502020202020204" pitchFamily="34" charset="0"/>
              </a:rPr>
              <a:t>Provides reading age data that can be used to support your child further in lessons to help them access their lessons.</a:t>
            </a:r>
          </a:p>
          <a:p>
            <a:pPr marL="54864" indent="0">
              <a:spcAft>
                <a:spcPts val="0"/>
              </a:spcAft>
              <a:buNone/>
              <a:defRPr/>
            </a:pPr>
            <a:endParaRPr lang="en-GB" sz="2400" b="1" dirty="0">
              <a:solidFill>
                <a:schemeClr val="tx1"/>
              </a:solidFill>
              <a:latin typeface="Century Gothic" panose="020B0502020202020204" pitchFamily="34" charset="0"/>
            </a:endParaRPr>
          </a:p>
          <a:p>
            <a:pPr marL="54864" indent="0">
              <a:spcAft>
                <a:spcPts val="0"/>
              </a:spcAft>
              <a:buNone/>
              <a:defRPr/>
            </a:pPr>
            <a:r>
              <a:rPr lang="en-GB" sz="2400" b="1" dirty="0" smtClean="0">
                <a:solidFill>
                  <a:schemeClr val="accent2"/>
                </a:solidFill>
                <a:latin typeface="Century Gothic" panose="020B0502020202020204" pitchFamily="34" charset="0"/>
              </a:rPr>
              <a:t>Provides opportunities for rewards through the book quizzes.</a:t>
            </a:r>
            <a:endParaRPr lang="en-GB" sz="2400" b="1" dirty="0">
              <a:solidFill>
                <a:schemeClr val="accent2"/>
              </a:solidFill>
              <a:latin typeface="Century Gothic" panose="020B0502020202020204" pitchFamily="34" charset="0"/>
            </a:endParaRPr>
          </a:p>
        </p:txBody>
      </p:sp>
      <p:pic>
        <p:nvPicPr>
          <p:cNvPr id="4" name="Picture 3"/>
          <p:cNvPicPr>
            <a:picLocks noChangeAspect="1"/>
          </p:cNvPicPr>
          <p:nvPr/>
        </p:nvPicPr>
        <p:blipFill rotWithShape="1">
          <a:blip r:embed="rId3"/>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7918527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entury Gothic" panose="020B0502020202020204" pitchFamily="34" charset="0"/>
              </a:rPr>
              <a:t>What is the ZPD?</a:t>
            </a:r>
            <a:endParaRPr lang="en-GB" b="1" dirty="0">
              <a:latin typeface="Century Gothic" panose="020B0502020202020204" pitchFamily="34" charset="0"/>
            </a:endParaRPr>
          </a:p>
        </p:txBody>
      </p:sp>
      <p:sp>
        <p:nvSpPr>
          <p:cNvPr id="3" name="Content Placeholder 2"/>
          <p:cNvSpPr>
            <a:spLocks noGrp="1"/>
          </p:cNvSpPr>
          <p:nvPr>
            <p:ph idx="1"/>
          </p:nvPr>
        </p:nvSpPr>
        <p:spPr>
          <a:xfrm>
            <a:off x="1097280" y="1845733"/>
            <a:ext cx="10058400" cy="4353047"/>
          </a:xfrm>
        </p:spPr>
        <p:txBody>
          <a:bodyPr>
            <a:noAutofit/>
          </a:bodyPr>
          <a:lstStyle/>
          <a:p>
            <a:pPr marL="54864" indent="0">
              <a:spcAft>
                <a:spcPts val="0"/>
              </a:spcAft>
              <a:buNone/>
              <a:defRPr/>
            </a:pPr>
            <a:r>
              <a:rPr lang="en-GB" sz="2400" b="1" dirty="0" smtClean="0">
                <a:solidFill>
                  <a:srgbClr val="FF0000"/>
                </a:solidFill>
                <a:latin typeface="Century Gothic" panose="020B0502020202020204" pitchFamily="34" charset="0"/>
              </a:rPr>
              <a:t>The ZPD (zone of proximal development) indicates how difficult a book is to read.</a:t>
            </a:r>
          </a:p>
          <a:p>
            <a:pPr marL="54864" indent="0">
              <a:spcAft>
                <a:spcPts val="0"/>
              </a:spcAft>
              <a:buNone/>
              <a:defRPr/>
            </a:pPr>
            <a:endParaRPr lang="en-GB" sz="2400" b="1" dirty="0">
              <a:solidFill>
                <a:schemeClr val="accent2"/>
              </a:solidFill>
              <a:latin typeface="Century Gothic" panose="020B0502020202020204" pitchFamily="34" charset="0"/>
            </a:endParaRPr>
          </a:p>
          <a:p>
            <a:pPr marL="54864" indent="0">
              <a:spcAft>
                <a:spcPts val="0"/>
              </a:spcAft>
              <a:buNone/>
              <a:defRPr/>
            </a:pPr>
            <a:r>
              <a:rPr lang="en-GB" sz="2400" b="1" dirty="0" smtClean="0">
                <a:solidFill>
                  <a:srgbClr val="7030A0"/>
                </a:solidFill>
                <a:latin typeface="Century Gothic" panose="020B0502020202020204" pitchFamily="34" charset="0"/>
              </a:rPr>
              <a:t>Your child’s ZPD level is based on the number of characters per word, number of words per sentence and average grade level of the words in the text.</a:t>
            </a:r>
          </a:p>
          <a:p>
            <a:pPr marL="54864" indent="0">
              <a:spcAft>
                <a:spcPts val="0"/>
              </a:spcAft>
              <a:buNone/>
              <a:defRPr/>
            </a:pPr>
            <a:endParaRPr lang="en-GB" sz="2400" b="1" dirty="0">
              <a:solidFill>
                <a:schemeClr val="accent2"/>
              </a:solidFill>
              <a:latin typeface="Century Gothic" panose="020B0502020202020204" pitchFamily="34" charset="0"/>
            </a:endParaRPr>
          </a:p>
          <a:p>
            <a:pPr marL="54864" indent="0">
              <a:spcAft>
                <a:spcPts val="0"/>
              </a:spcAft>
              <a:buNone/>
              <a:defRPr/>
            </a:pPr>
            <a:r>
              <a:rPr lang="en-GB" sz="2400" b="1" dirty="0" smtClean="0">
                <a:solidFill>
                  <a:schemeClr val="accent2"/>
                </a:solidFill>
                <a:latin typeface="Century Gothic" panose="020B0502020202020204" pitchFamily="34" charset="0"/>
              </a:rPr>
              <a:t>After taking the ‘Star Reading’ test, your child will be provided with a ZPD which will look something like: 5.1-7.0. Your child is encouraged to choose books that are between these numbers to encourage reading age growth.</a:t>
            </a:r>
            <a:endParaRPr lang="en-GB" sz="2400" b="1" dirty="0">
              <a:solidFill>
                <a:schemeClr val="accent2"/>
              </a:solidFill>
              <a:latin typeface="Century Gothic" panose="020B0502020202020204" pitchFamily="34" charset="0"/>
            </a:endParaRPr>
          </a:p>
        </p:txBody>
      </p:sp>
      <p:pic>
        <p:nvPicPr>
          <p:cNvPr id="4" name="Picture 3"/>
          <p:cNvPicPr>
            <a:picLocks noChangeAspect="1"/>
          </p:cNvPicPr>
          <p:nvPr/>
        </p:nvPicPr>
        <p:blipFill rotWithShape="1">
          <a:blip r:embed="rId3"/>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596251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302" y="249025"/>
            <a:ext cx="10058400" cy="1450757"/>
          </a:xfrm>
        </p:spPr>
        <p:txBody>
          <a:bodyPr/>
          <a:lstStyle/>
          <a:p>
            <a:r>
              <a:rPr lang="en-GB" b="1" dirty="0" smtClean="0">
                <a:latin typeface="Century Gothic" panose="020B0502020202020204" pitchFamily="34" charset="0"/>
              </a:rPr>
              <a:t>Accelerated Reader </a:t>
            </a:r>
            <a:r>
              <a:rPr lang="en-GB" b="1" dirty="0" smtClean="0">
                <a:latin typeface="Century Gothic" panose="020B0502020202020204" pitchFamily="34" charset="0"/>
              </a:rPr>
              <a:t/>
            </a:r>
            <a:br>
              <a:rPr lang="en-GB" b="1" dirty="0" smtClean="0">
                <a:latin typeface="Century Gothic" panose="020B0502020202020204" pitchFamily="34" charset="0"/>
              </a:rPr>
            </a:br>
            <a:r>
              <a:rPr lang="en-GB" b="1" dirty="0" smtClean="0">
                <a:latin typeface="Century Gothic" panose="020B0502020202020204" pitchFamily="34" charset="0"/>
              </a:rPr>
              <a:t>Book </a:t>
            </a:r>
            <a:r>
              <a:rPr lang="en-GB" b="1" dirty="0">
                <a:latin typeface="Century Gothic" panose="020B0502020202020204" pitchFamily="34" charset="0"/>
              </a:rPr>
              <a:t>Finder</a:t>
            </a:r>
          </a:p>
        </p:txBody>
      </p:sp>
      <p:sp>
        <p:nvSpPr>
          <p:cNvPr id="3" name="Content Placeholder 2"/>
          <p:cNvSpPr>
            <a:spLocks noGrp="1"/>
          </p:cNvSpPr>
          <p:nvPr>
            <p:ph idx="1"/>
          </p:nvPr>
        </p:nvSpPr>
        <p:spPr>
          <a:xfrm>
            <a:off x="1097280" y="1845733"/>
            <a:ext cx="10058400" cy="4353047"/>
          </a:xfrm>
        </p:spPr>
        <p:txBody>
          <a:bodyPr>
            <a:noAutofit/>
          </a:bodyPr>
          <a:lstStyle/>
          <a:p>
            <a:pPr marL="0" indent="0" algn="ctr">
              <a:buNone/>
              <a:defRPr/>
            </a:pPr>
            <a:endParaRPr lang="en-GB" sz="2400" b="1" dirty="0" smtClean="0">
              <a:solidFill>
                <a:schemeClr val="accent2"/>
              </a:solidFill>
            </a:endParaRPr>
          </a:p>
          <a:p>
            <a:pPr marL="0" indent="0" algn="ctr">
              <a:buNone/>
              <a:defRPr/>
            </a:pPr>
            <a:endParaRPr lang="en-GB" sz="2400" b="1" dirty="0" smtClean="0">
              <a:solidFill>
                <a:schemeClr val="accent2"/>
              </a:solidFill>
            </a:endParaRPr>
          </a:p>
          <a:p>
            <a:pPr marL="0" indent="0" algn="ctr">
              <a:buNone/>
              <a:defRPr/>
            </a:pPr>
            <a:endParaRPr lang="en-GB" sz="2400" b="1" dirty="0">
              <a:solidFill>
                <a:schemeClr val="accent2"/>
              </a:solidFill>
              <a:latin typeface="Century" panose="02040604050505020304" pitchFamily="18" charset="0"/>
            </a:endParaRPr>
          </a:p>
          <a:p>
            <a:pPr marL="0" indent="0" algn="ctr">
              <a:buNone/>
              <a:defRPr/>
            </a:pPr>
            <a:r>
              <a:rPr lang="en-GB" sz="3600" b="1" dirty="0" smtClean="0">
                <a:solidFill>
                  <a:srgbClr val="FF0000"/>
                </a:solidFill>
                <a:latin typeface="Century Gothic" panose="020B0502020202020204" pitchFamily="34" charset="0"/>
              </a:rPr>
              <a:t>You can find a guide to the system in the booklets provided to you.</a:t>
            </a:r>
            <a:endParaRPr lang="en-GB" sz="3600" b="1" dirty="0">
              <a:solidFill>
                <a:srgbClr val="FF0000"/>
              </a:solidFill>
              <a:latin typeface="Century Gothic" panose="020B0502020202020204" pitchFamily="34" charset="0"/>
            </a:endParaRPr>
          </a:p>
        </p:txBody>
      </p:sp>
      <p:pic>
        <p:nvPicPr>
          <p:cNvPr id="6" name="Picture 5"/>
          <p:cNvPicPr>
            <a:picLocks noChangeAspect="1"/>
          </p:cNvPicPr>
          <p:nvPr/>
        </p:nvPicPr>
        <p:blipFill rotWithShape="1">
          <a:blip r:embed="rId3"/>
          <a:srcRect l="13405" t="41392" r="73670" b="36903"/>
          <a:stretch/>
        </p:blipFill>
        <p:spPr>
          <a:xfrm>
            <a:off x="10576552" y="286603"/>
            <a:ext cx="1158256" cy="1094057"/>
          </a:xfrm>
          <a:prstGeom prst="rect">
            <a:avLst/>
          </a:prstGeom>
        </p:spPr>
      </p:pic>
    </p:spTree>
    <p:extLst>
      <p:ext uri="{BB962C8B-B14F-4D97-AF65-F5344CB8AC3E}">
        <p14:creationId xmlns:p14="http://schemas.microsoft.com/office/powerpoint/2010/main" val="16523040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entury Gothic" panose="020B0502020202020204" pitchFamily="34" charset="0"/>
              </a:rPr>
              <a:t>Creating a reading culture.</a:t>
            </a:r>
            <a:endParaRPr lang="en-GB" b="1" dirty="0">
              <a:latin typeface="Century Gothic" panose="020B0502020202020204" pitchFamily="34" charset="0"/>
            </a:endParaRPr>
          </a:p>
        </p:txBody>
      </p:sp>
      <p:sp>
        <p:nvSpPr>
          <p:cNvPr id="3" name="Content Placeholder 2"/>
          <p:cNvSpPr>
            <a:spLocks noGrp="1"/>
          </p:cNvSpPr>
          <p:nvPr>
            <p:ph idx="1"/>
          </p:nvPr>
        </p:nvSpPr>
        <p:spPr>
          <a:xfrm>
            <a:off x="1097280" y="1845733"/>
            <a:ext cx="10058400" cy="4353047"/>
          </a:xfrm>
        </p:spPr>
        <p:txBody>
          <a:bodyPr>
            <a:noAutofit/>
          </a:bodyPr>
          <a:lstStyle/>
          <a:p>
            <a:pPr marL="64008" indent="0">
              <a:spcAft>
                <a:spcPts val="0"/>
              </a:spcAft>
              <a:buNone/>
              <a:defRPr/>
            </a:pPr>
            <a:endParaRPr lang="en-GB" altLang="en-US" sz="1600" b="1" dirty="0">
              <a:latin typeface="Century" panose="02040604050505020304" pitchFamily="18" charset="0"/>
            </a:endParaRPr>
          </a:p>
          <a:p>
            <a:pPr marL="64008" indent="0">
              <a:spcAft>
                <a:spcPts val="0"/>
              </a:spcAft>
              <a:buNone/>
              <a:defRPr/>
            </a:pPr>
            <a:r>
              <a:rPr lang="en-GB" altLang="en-US" sz="2400" b="1" dirty="0" smtClean="0">
                <a:solidFill>
                  <a:srgbClr val="FF0000"/>
                </a:solidFill>
                <a:latin typeface="Century Gothic" panose="020B0502020202020204" pitchFamily="34" charset="0"/>
              </a:rPr>
              <a:t>Dedicated </a:t>
            </a:r>
            <a:r>
              <a:rPr lang="en-GB" altLang="en-US" sz="2400" b="1" dirty="0">
                <a:solidFill>
                  <a:srgbClr val="FF0000"/>
                </a:solidFill>
                <a:latin typeface="Century Gothic" panose="020B0502020202020204" pitchFamily="34" charset="0"/>
              </a:rPr>
              <a:t>20 minute reading session every day during school.</a:t>
            </a:r>
          </a:p>
          <a:p>
            <a:pPr marL="448056" indent="-384048">
              <a:spcAft>
                <a:spcPts val="0"/>
              </a:spcAft>
              <a:buFont typeface="Wingdings 2"/>
              <a:buChar char=""/>
              <a:defRPr/>
            </a:pPr>
            <a:endParaRPr lang="en-GB" altLang="en-US" sz="2400" b="1" dirty="0">
              <a:latin typeface="Century Gothic" panose="020B0502020202020204" pitchFamily="34" charset="0"/>
            </a:endParaRPr>
          </a:p>
          <a:p>
            <a:pPr marL="64008" indent="0">
              <a:spcAft>
                <a:spcPts val="0"/>
              </a:spcAft>
              <a:buNone/>
              <a:defRPr/>
            </a:pPr>
            <a:r>
              <a:rPr lang="en-GB" altLang="en-US" sz="2400" b="1" dirty="0">
                <a:solidFill>
                  <a:srgbClr val="7030A0"/>
                </a:solidFill>
                <a:latin typeface="Century Gothic" panose="020B0502020202020204" pitchFamily="34" charset="0"/>
              </a:rPr>
              <a:t>A paired reading scheme to provide extra support where required.</a:t>
            </a:r>
          </a:p>
          <a:p>
            <a:pPr marL="448056" indent="-384048">
              <a:spcAft>
                <a:spcPts val="0"/>
              </a:spcAft>
              <a:buFont typeface="Wingdings 2"/>
              <a:buChar char=""/>
              <a:defRPr/>
            </a:pPr>
            <a:endParaRPr lang="en-GB" altLang="en-US" sz="2400" b="1" dirty="0">
              <a:latin typeface="Century Gothic" panose="020B0502020202020204" pitchFamily="34" charset="0"/>
            </a:endParaRPr>
          </a:p>
          <a:p>
            <a:pPr marL="64008" indent="0">
              <a:spcAft>
                <a:spcPts val="0"/>
              </a:spcAft>
              <a:buNone/>
              <a:defRPr/>
            </a:pPr>
            <a:r>
              <a:rPr lang="en-GB" altLang="en-US" sz="2400" b="1" dirty="0">
                <a:solidFill>
                  <a:srgbClr val="0070C0"/>
                </a:solidFill>
                <a:latin typeface="Century Gothic" panose="020B0502020202020204" pitchFamily="34" charset="0"/>
              </a:rPr>
              <a:t>Form group and </a:t>
            </a:r>
            <a:r>
              <a:rPr lang="en-GB" altLang="en-US" sz="2400" b="1" dirty="0" smtClean="0">
                <a:solidFill>
                  <a:srgbClr val="0070C0"/>
                </a:solidFill>
                <a:latin typeface="Century Gothic" panose="020B0502020202020204" pitchFamily="34" charset="0"/>
              </a:rPr>
              <a:t>mini school competitions </a:t>
            </a:r>
            <a:r>
              <a:rPr lang="en-GB" altLang="en-US" sz="2400" b="1" dirty="0">
                <a:solidFill>
                  <a:srgbClr val="0070C0"/>
                </a:solidFill>
                <a:latin typeface="Century Gothic" panose="020B0502020202020204" pitchFamily="34" charset="0"/>
              </a:rPr>
              <a:t>based on </a:t>
            </a:r>
            <a:r>
              <a:rPr lang="en-GB" altLang="en-US" sz="2400" b="1" dirty="0" smtClean="0">
                <a:solidFill>
                  <a:srgbClr val="0070C0"/>
                </a:solidFill>
                <a:latin typeface="Century Gothic" panose="020B0502020202020204" pitchFamily="34" charset="0"/>
              </a:rPr>
              <a:t>book withdrawals from the LRC.</a:t>
            </a:r>
            <a:endParaRPr lang="en-GB" altLang="en-US" sz="2400" b="1" dirty="0">
              <a:solidFill>
                <a:srgbClr val="0070C0"/>
              </a:solidFill>
              <a:latin typeface="Century Gothic" panose="020B0502020202020204" pitchFamily="34" charset="0"/>
            </a:endParaRPr>
          </a:p>
          <a:p>
            <a:pPr>
              <a:defRPr/>
            </a:pPr>
            <a:endParaRPr lang="en-GB" sz="2400" b="1" dirty="0" smtClean="0">
              <a:solidFill>
                <a:schemeClr val="accent1">
                  <a:lumMod val="40000"/>
                  <a:lumOff val="60000"/>
                </a:schemeClr>
              </a:solidFill>
            </a:endParaRPr>
          </a:p>
        </p:txBody>
      </p:sp>
      <p:pic>
        <p:nvPicPr>
          <p:cNvPr id="4" name="Picture 3"/>
          <p:cNvPicPr>
            <a:picLocks noChangeAspect="1"/>
          </p:cNvPicPr>
          <p:nvPr/>
        </p:nvPicPr>
        <p:blipFill rotWithShape="1">
          <a:blip r:embed="rId3"/>
          <a:srcRect l="13405" t="41392" r="73670" b="36903"/>
          <a:stretch/>
        </p:blipFill>
        <p:spPr>
          <a:xfrm>
            <a:off x="10576552" y="286603"/>
            <a:ext cx="1158256" cy="1094057"/>
          </a:xfrm>
          <a:prstGeom prst="rect">
            <a:avLst/>
          </a:prstGeom>
        </p:spPr>
      </p:pic>
    </p:spTree>
    <p:extLst>
      <p:ext uri="{BB962C8B-B14F-4D97-AF65-F5344CB8AC3E}">
        <p14:creationId xmlns:p14="http://schemas.microsoft.com/office/powerpoint/2010/main" val="40649925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entury Gothic" panose="020B0502020202020204" pitchFamily="34" charset="0"/>
              </a:rPr>
              <a:t>How can you help?</a:t>
            </a:r>
            <a:endParaRPr lang="en-GB" b="1" dirty="0">
              <a:latin typeface="Century Gothic" panose="020B0502020202020204" pitchFamily="34" charset="0"/>
            </a:endParaRPr>
          </a:p>
        </p:txBody>
      </p:sp>
      <p:sp>
        <p:nvSpPr>
          <p:cNvPr id="3" name="Content Placeholder 2"/>
          <p:cNvSpPr>
            <a:spLocks noGrp="1"/>
          </p:cNvSpPr>
          <p:nvPr>
            <p:ph idx="1"/>
          </p:nvPr>
        </p:nvSpPr>
        <p:spPr>
          <a:xfrm>
            <a:off x="1097280" y="1845733"/>
            <a:ext cx="10058400" cy="4353047"/>
          </a:xfrm>
        </p:spPr>
        <p:txBody>
          <a:bodyPr>
            <a:noAutofit/>
          </a:bodyPr>
          <a:lstStyle/>
          <a:p>
            <a:pPr>
              <a:defRPr/>
            </a:pPr>
            <a:r>
              <a:rPr lang="en-GB" sz="2400" b="1" dirty="0" smtClean="0">
                <a:solidFill>
                  <a:schemeClr val="tx1"/>
                </a:solidFill>
                <a:latin typeface="Century Gothic" panose="020B0502020202020204" pitchFamily="34" charset="0"/>
              </a:rPr>
              <a:t>Take </a:t>
            </a:r>
            <a:r>
              <a:rPr lang="en-GB" sz="2400" b="1" dirty="0">
                <a:solidFill>
                  <a:schemeClr val="tx1"/>
                </a:solidFill>
                <a:latin typeface="Century Gothic" panose="020B0502020202020204" pitchFamily="34" charset="0"/>
              </a:rPr>
              <a:t>an active </a:t>
            </a:r>
            <a:r>
              <a:rPr lang="en-GB" sz="2400" b="1" dirty="0" smtClean="0">
                <a:solidFill>
                  <a:schemeClr val="tx1"/>
                </a:solidFill>
                <a:latin typeface="Century Gothic" panose="020B0502020202020204" pitchFamily="34" charset="0"/>
              </a:rPr>
              <a:t>interest</a:t>
            </a:r>
            <a:r>
              <a:rPr lang="en-GB" sz="2400" b="1" dirty="0">
                <a:solidFill>
                  <a:schemeClr val="tx1"/>
                </a:solidFill>
                <a:latin typeface="Century Gothic" panose="020B0502020202020204" pitchFamily="34" charset="0"/>
              </a:rPr>
              <a:t> </a:t>
            </a:r>
            <a:r>
              <a:rPr lang="en-GB" sz="2400" b="1" dirty="0" smtClean="0">
                <a:solidFill>
                  <a:schemeClr val="tx1"/>
                </a:solidFill>
                <a:latin typeface="Century Gothic" panose="020B0502020202020204" pitchFamily="34" charset="0"/>
              </a:rPr>
              <a:t>in what your child is reading. </a:t>
            </a:r>
          </a:p>
          <a:p>
            <a:pPr>
              <a:defRPr/>
            </a:pPr>
            <a:endParaRPr lang="en-GB" sz="2400" b="1" dirty="0" smtClean="0">
              <a:solidFill>
                <a:schemeClr val="accent1">
                  <a:lumMod val="40000"/>
                  <a:lumOff val="60000"/>
                </a:schemeClr>
              </a:solidFill>
              <a:latin typeface="Century Gothic" panose="020B0502020202020204" pitchFamily="34" charset="0"/>
            </a:endParaRPr>
          </a:p>
          <a:p>
            <a:pPr marL="65087" indent="0">
              <a:buNone/>
              <a:defRPr/>
            </a:pPr>
            <a:r>
              <a:rPr lang="en-GB" sz="2400" b="1" dirty="0" smtClean="0">
                <a:solidFill>
                  <a:srgbClr val="FF0000"/>
                </a:solidFill>
                <a:latin typeface="Century Gothic" panose="020B0502020202020204" pitchFamily="34" charset="0"/>
              </a:rPr>
              <a:t>Listen </a:t>
            </a:r>
            <a:r>
              <a:rPr lang="en-GB" sz="2400" b="1" dirty="0">
                <a:solidFill>
                  <a:srgbClr val="FF0000"/>
                </a:solidFill>
                <a:latin typeface="Century Gothic" panose="020B0502020202020204" pitchFamily="34" charset="0"/>
              </a:rPr>
              <a:t>to them read</a:t>
            </a:r>
            <a:r>
              <a:rPr lang="en-GB" sz="2400" b="1" dirty="0" smtClean="0">
                <a:solidFill>
                  <a:srgbClr val="FF0000"/>
                </a:solidFill>
                <a:latin typeface="Century Gothic" panose="020B0502020202020204" pitchFamily="34" charset="0"/>
              </a:rPr>
              <a:t>.</a:t>
            </a:r>
            <a:r>
              <a:rPr lang="en-GB" sz="2400" b="1" dirty="0">
                <a:solidFill>
                  <a:srgbClr val="FF0000"/>
                </a:solidFill>
                <a:latin typeface="Century Gothic" panose="020B0502020202020204" pitchFamily="34" charset="0"/>
              </a:rPr>
              <a:t> Ask them questions about the book such as who is their favourite character, what might happen next etc.</a:t>
            </a:r>
          </a:p>
          <a:p>
            <a:pPr marL="0" indent="0">
              <a:buNone/>
              <a:defRPr/>
            </a:pPr>
            <a:endParaRPr lang="en-GB" sz="2400" b="1" dirty="0" smtClean="0">
              <a:solidFill>
                <a:schemeClr val="accent1">
                  <a:lumMod val="40000"/>
                  <a:lumOff val="60000"/>
                </a:schemeClr>
              </a:solidFill>
              <a:latin typeface="Century Gothic" panose="020B0502020202020204" pitchFamily="34" charset="0"/>
            </a:endParaRPr>
          </a:p>
          <a:p>
            <a:pPr>
              <a:defRPr/>
            </a:pPr>
            <a:r>
              <a:rPr lang="en-GB" sz="2400" b="1" dirty="0" smtClean="0">
                <a:solidFill>
                  <a:srgbClr val="7030A0"/>
                </a:solidFill>
                <a:latin typeface="Century Gothic" panose="020B0502020202020204" pitchFamily="34" charset="0"/>
              </a:rPr>
              <a:t>Check </a:t>
            </a:r>
            <a:r>
              <a:rPr lang="en-GB" sz="2400" b="1" dirty="0">
                <a:solidFill>
                  <a:srgbClr val="7030A0"/>
                </a:solidFill>
                <a:latin typeface="Century Gothic" panose="020B0502020202020204" pitchFamily="34" charset="0"/>
              </a:rPr>
              <a:t>– do they have their reading book in their school bag?</a:t>
            </a:r>
          </a:p>
          <a:p>
            <a:pPr>
              <a:defRPr/>
            </a:pPr>
            <a:endParaRPr lang="en-GB" sz="2400" b="1" dirty="0" smtClean="0">
              <a:solidFill>
                <a:schemeClr val="accent1">
                  <a:lumMod val="40000"/>
                  <a:lumOff val="60000"/>
                </a:schemeClr>
              </a:solidFill>
              <a:latin typeface="Century Gothic" panose="020B0502020202020204" pitchFamily="34" charset="0"/>
            </a:endParaRPr>
          </a:p>
          <a:p>
            <a:pPr>
              <a:defRPr/>
            </a:pPr>
            <a:r>
              <a:rPr lang="en-GB" sz="2400" b="1" dirty="0" smtClean="0">
                <a:solidFill>
                  <a:srgbClr val="0070C0"/>
                </a:solidFill>
                <a:latin typeface="Century Gothic" panose="020B0502020202020204" pitchFamily="34" charset="0"/>
              </a:rPr>
              <a:t>Be </a:t>
            </a:r>
            <a:r>
              <a:rPr lang="en-GB" sz="2400" b="1" dirty="0">
                <a:solidFill>
                  <a:srgbClr val="0070C0"/>
                </a:solidFill>
                <a:latin typeface="Century Gothic" panose="020B0502020202020204" pitchFamily="34" charset="0"/>
              </a:rPr>
              <a:t>a reading role model – especially good to see fathers reading.</a:t>
            </a:r>
          </a:p>
          <a:p>
            <a:pPr>
              <a:defRPr/>
            </a:pPr>
            <a:endParaRPr lang="en-GB" sz="2400" b="1" dirty="0" smtClean="0">
              <a:solidFill>
                <a:schemeClr val="accent1">
                  <a:lumMod val="40000"/>
                  <a:lumOff val="60000"/>
                </a:schemeClr>
              </a:solidFill>
              <a:latin typeface="Century Gothic" panose="020B0502020202020204" pitchFamily="34" charset="0"/>
            </a:endParaRPr>
          </a:p>
        </p:txBody>
      </p:sp>
      <p:pic>
        <p:nvPicPr>
          <p:cNvPr id="4" name="Picture 3"/>
          <p:cNvPicPr>
            <a:picLocks noChangeAspect="1"/>
          </p:cNvPicPr>
          <p:nvPr/>
        </p:nvPicPr>
        <p:blipFill rotWithShape="1">
          <a:blip r:embed="rId3"/>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27833567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241" y="126058"/>
            <a:ext cx="10058400" cy="1450757"/>
          </a:xfrm>
        </p:spPr>
        <p:txBody>
          <a:bodyPr/>
          <a:lstStyle/>
          <a:p>
            <a:r>
              <a:rPr lang="en-GB" b="1" dirty="0" smtClean="0">
                <a:latin typeface="Century Gothic" panose="020B0502020202020204" pitchFamily="34" charset="0"/>
              </a:rPr>
              <a:t>What are we doing?</a:t>
            </a:r>
            <a:endParaRPr lang="en-GB" b="1" dirty="0">
              <a:latin typeface="Century Gothic" panose="020B0502020202020204" pitchFamily="34" charset="0"/>
            </a:endParaRPr>
          </a:p>
        </p:txBody>
      </p:sp>
      <p:pic>
        <p:nvPicPr>
          <p:cNvPr id="5" name="Picture 4"/>
          <p:cNvPicPr>
            <a:picLocks noChangeAspect="1"/>
          </p:cNvPicPr>
          <p:nvPr/>
        </p:nvPicPr>
        <p:blipFill rotWithShape="1">
          <a:blip r:embed="rId2"/>
          <a:srcRect l="13405" t="41392" r="73670" b="36903"/>
          <a:stretch/>
        </p:blipFill>
        <p:spPr>
          <a:xfrm>
            <a:off x="10672959" y="286603"/>
            <a:ext cx="1158256" cy="1094057"/>
          </a:xfrm>
          <a:prstGeom prst="rect">
            <a:avLst/>
          </a:prstGeom>
        </p:spPr>
      </p:pic>
      <p:sp>
        <p:nvSpPr>
          <p:cNvPr id="3" name="Content Placeholder 2"/>
          <p:cNvSpPr>
            <a:spLocks noGrp="1"/>
          </p:cNvSpPr>
          <p:nvPr>
            <p:ph idx="1"/>
          </p:nvPr>
        </p:nvSpPr>
        <p:spPr>
          <a:xfrm>
            <a:off x="1097280" y="1845734"/>
            <a:ext cx="10058400" cy="4456592"/>
          </a:xfrm>
        </p:spPr>
        <p:txBody>
          <a:bodyPr>
            <a:normAutofit fontScale="92500" lnSpcReduction="20000"/>
          </a:bodyPr>
          <a:lstStyle/>
          <a:p>
            <a:pPr fontAlgn="base">
              <a:buFont typeface="Wingdings" panose="05000000000000000000" pitchFamily="2" charset="2"/>
              <a:buChar char="q"/>
            </a:pPr>
            <a:r>
              <a:rPr lang="en-GB" sz="2400" b="1" dirty="0" smtClean="0">
                <a:solidFill>
                  <a:srgbClr val="FF0000"/>
                </a:solidFill>
                <a:latin typeface="Century" panose="02040604050505020304" pitchFamily="18" charset="0"/>
              </a:rPr>
              <a:t>Accelerated Reader.</a:t>
            </a:r>
          </a:p>
          <a:p>
            <a:pPr fontAlgn="base">
              <a:buFont typeface="Wingdings" panose="05000000000000000000" pitchFamily="2" charset="2"/>
              <a:buChar char="q"/>
            </a:pPr>
            <a:endParaRPr lang="en-GB" sz="2400" b="1" dirty="0" smtClean="0">
              <a:latin typeface="Century" panose="02040604050505020304" pitchFamily="18" charset="0"/>
            </a:endParaRPr>
          </a:p>
          <a:p>
            <a:pPr fontAlgn="base">
              <a:buFont typeface="Wingdings" panose="05000000000000000000" pitchFamily="2" charset="2"/>
              <a:buChar char="q"/>
            </a:pPr>
            <a:r>
              <a:rPr lang="en-GB" sz="2400" b="1" dirty="0" smtClean="0">
                <a:solidFill>
                  <a:srgbClr val="7030A0"/>
                </a:solidFill>
                <a:latin typeface="Century" panose="02040604050505020304" pitchFamily="18" charset="0"/>
              </a:rPr>
              <a:t>Embedding reading across KS3 in CLL and lessons to encourage students to read.</a:t>
            </a:r>
          </a:p>
          <a:p>
            <a:pPr fontAlgn="base">
              <a:buFont typeface="Wingdings" panose="05000000000000000000" pitchFamily="2" charset="2"/>
              <a:buChar char="q"/>
            </a:pPr>
            <a:endParaRPr lang="en-GB" sz="2400" b="1" dirty="0" smtClean="0">
              <a:latin typeface="Century" panose="02040604050505020304" pitchFamily="18" charset="0"/>
            </a:endParaRPr>
          </a:p>
          <a:p>
            <a:pPr fontAlgn="base">
              <a:buFont typeface="Wingdings" panose="05000000000000000000" pitchFamily="2" charset="2"/>
              <a:buChar char="q"/>
            </a:pPr>
            <a:r>
              <a:rPr lang="en-GB" sz="2400" b="1" dirty="0" smtClean="0">
                <a:solidFill>
                  <a:srgbClr val="0070C0"/>
                </a:solidFill>
                <a:latin typeface="Century" panose="02040604050505020304" pitchFamily="18" charset="0"/>
              </a:rPr>
              <a:t>Rewarding students for reading monitoring book withdrawals from the LRC, providing more opportunities for inter-school competitions etc.</a:t>
            </a:r>
          </a:p>
          <a:p>
            <a:pPr fontAlgn="base">
              <a:buFont typeface="Wingdings" panose="05000000000000000000" pitchFamily="2" charset="2"/>
              <a:buChar char="q"/>
            </a:pPr>
            <a:endParaRPr lang="en-GB" sz="2400" b="1" dirty="0" smtClean="0">
              <a:latin typeface="Century" panose="02040604050505020304" pitchFamily="18" charset="0"/>
            </a:endParaRPr>
          </a:p>
          <a:p>
            <a:pPr fontAlgn="base">
              <a:buFont typeface="Wingdings" panose="05000000000000000000" pitchFamily="2" charset="2"/>
              <a:buChar char="q"/>
            </a:pPr>
            <a:r>
              <a:rPr lang="en-GB" sz="2400" b="1" dirty="0" smtClean="0">
                <a:solidFill>
                  <a:srgbClr val="00B050"/>
                </a:solidFill>
                <a:latin typeface="Century" panose="02040604050505020304" pitchFamily="18" charset="0"/>
              </a:rPr>
              <a:t>Catch-up for scaled scores under 100.</a:t>
            </a:r>
          </a:p>
          <a:p>
            <a:pPr fontAlgn="base">
              <a:buFont typeface="Wingdings" panose="05000000000000000000" pitchFamily="2" charset="2"/>
              <a:buChar char="q"/>
            </a:pPr>
            <a:endParaRPr lang="en-GB" sz="2400" b="1" dirty="0">
              <a:latin typeface="Century" panose="02040604050505020304" pitchFamily="18" charset="0"/>
            </a:endParaRPr>
          </a:p>
          <a:p>
            <a:pPr fontAlgn="base">
              <a:buFont typeface="Wingdings" panose="05000000000000000000" pitchFamily="2" charset="2"/>
              <a:buChar char="q"/>
            </a:pPr>
            <a:r>
              <a:rPr lang="en-GB" sz="2400" b="1" dirty="0" smtClean="0">
                <a:solidFill>
                  <a:srgbClr val="C00000"/>
                </a:solidFill>
                <a:latin typeface="Century" panose="02040604050505020304" pitchFamily="18" charset="0"/>
              </a:rPr>
              <a:t>Developing writing skills so your children can plan, edit and redraft their work effectively.</a:t>
            </a:r>
            <a:endParaRPr lang="en-GB" sz="2400" b="1" dirty="0" smtClean="0">
              <a:solidFill>
                <a:srgbClr val="C00000"/>
              </a:solidFill>
            </a:endParaRPr>
          </a:p>
        </p:txBody>
      </p:sp>
    </p:spTree>
    <p:extLst>
      <p:ext uri="{BB962C8B-B14F-4D97-AF65-F5344CB8AC3E}">
        <p14:creationId xmlns:p14="http://schemas.microsoft.com/office/powerpoint/2010/main" val="3153677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241" y="126058"/>
            <a:ext cx="10058400" cy="1450757"/>
          </a:xfrm>
        </p:spPr>
        <p:txBody>
          <a:bodyPr/>
          <a:lstStyle/>
          <a:p>
            <a:r>
              <a:rPr lang="en-GB" b="1" dirty="0" smtClean="0">
                <a:latin typeface="Century Gothic" panose="020B0502020202020204" pitchFamily="34" charset="0"/>
              </a:rPr>
              <a:t>Developing reading, writing, speaking and listening.</a:t>
            </a:r>
            <a:endParaRPr lang="en-GB" b="1" dirty="0">
              <a:latin typeface="Century Gothic" panose="020B0502020202020204" pitchFamily="34" charset="0"/>
            </a:endParaRPr>
          </a:p>
        </p:txBody>
      </p:sp>
      <p:pic>
        <p:nvPicPr>
          <p:cNvPr id="5" name="Picture 4"/>
          <p:cNvPicPr>
            <a:picLocks noChangeAspect="1"/>
          </p:cNvPicPr>
          <p:nvPr/>
        </p:nvPicPr>
        <p:blipFill rotWithShape="1">
          <a:blip r:embed="rId2"/>
          <a:srcRect l="13405" t="41392" r="73670" b="36903"/>
          <a:stretch/>
        </p:blipFill>
        <p:spPr>
          <a:xfrm>
            <a:off x="10672959" y="286603"/>
            <a:ext cx="1158256" cy="1094057"/>
          </a:xfrm>
          <a:prstGeom prst="rect">
            <a:avLst/>
          </a:prstGeom>
        </p:spPr>
      </p:pic>
      <p:sp>
        <p:nvSpPr>
          <p:cNvPr id="3" name="Content Placeholder 2"/>
          <p:cNvSpPr>
            <a:spLocks noGrp="1"/>
          </p:cNvSpPr>
          <p:nvPr>
            <p:ph idx="1"/>
          </p:nvPr>
        </p:nvSpPr>
        <p:spPr>
          <a:xfrm>
            <a:off x="1097280" y="1845734"/>
            <a:ext cx="10058400" cy="4456592"/>
          </a:xfrm>
        </p:spPr>
        <p:txBody>
          <a:bodyPr>
            <a:normAutofit/>
          </a:bodyPr>
          <a:lstStyle/>
          <a:p>
            <a:endParaRPr lang="en-GB" sz="2400" dirty="0" smtClean="0">
              <a:latin typeface="Century" panose="02040604050505020304" pitchFamily="18" charset="0"/>
            </a:endParaRPr>
          </a:p>
          <a:p>
            <a:r>
              <a:rPr lang="en-GB" sz="2400" b="1" dirty="0" smtClean="0">
                <a:solidFill>
                  <a:srgbClr val="FF0000"/>
                </a:solidFill>
                <a:latin typeface="Century Gothic" panose="020B0502020202020204" pitchFamily="34" charset="0"/>
              </a:rPr>
              <a:t>National Poetry Day –4</a:t>
            </a:r>
            <a:r>
              <a:rPr lang="en-GB" sz="2400" b="1" baseline="30000" dirty="0" smtClean="0">
                <a:solidFill>
                  <a:srgbClr val="FF0000"/>
                </a:solidFill>
                <a:latin typeface="Century Gothic" panose="020B0502020202020204" pitchFamily="34" charset="0"/>
              </a:rPr>
              <a:t>th</a:t>
            </a:r>
            <a:r>
              <a:rPr lang="en-GB" sz="2400" b="1" dirty="0" smtClean="0">
                <a:solidFill>
                  <a:srgbClr val="FF0000"/>
                </a:solidFill>
                <a:latin typeface="Century Gothic" panose="020B0502020202020204" pitchFamily="34" charset="0"/>
              </a:rPr>
              <a:t> October 2018.</a:t>
            </a:r>
          </a:p>
          <a:p>
            <a:pPr marL="0" indent="0">
              <a:buNone/>
            </a:pPr>
            <a:endParaRPr lang="en-GB" sz="2400" b="1" dirty="0">
              <a:latin typeface="Century Gothic" panose="020B0502020202020204" pitchFamily="34" charset="0"/>
            </a:endParaRPr>
          </a:p>
          <a:p>
            <a:r>
              <a:rPr lang="en-GB" sz="2400" b="1" dirty="0" smtClean="0">
                <a:solidFill>
                  <a:srgbClr val="7030A0"/>
                </a:solidFill>
                <a:latin typeface="Century Gothic" panose="020B0502020202020204" pitchFamily="34" charset="0"/>
              </a:rPr>
              <a:t>National Story Telling Week – 26</a:t>
            </a:r>
            <a:r>
              <a:rPr lang="en-GB" sz="2400" b="1" baseline="30000" dirty="0" smtClean="0">
                <a:solidFill>
                  <a:srgbClr val="7030A0"/>
                </a:solidFill>
                <a:latin typeface="Century Gothic" panose="020B0502020202020204" pitchFamily="34" charset="0"/>
              </a:rPr>
              <a:t>th</a:t>
            </a:r>
            <a:r>
              <a:rPr lang="en-GB" sz="2400" b="1" dirty="0" smtClean="0">
                <a:solidFill>
                  <a:srgbClr val="7030A0"/>
                </a:solidFill>
                <a:latin typeface="Century Gothic" panose="020B0502020202020204" pitchFamily="34" charset="0"/>
              </a:rPr>
              <a:t> January 2019 to </a:t>
            </a:r>
            <a:r>
              <a:rPr lang="en-GB" sz="2400" b="1" dirty="0">
                <a:solidFill>
                  <a:srgbClr val="7030A0"/>
                </a:solidFill>
                <a:latin typeface="Century Gothic" panose="020B0502020202020204" pitchFamily="34" charset="0"/>
              </a:rPr>
              <a:t>2</a:t>
            </a:r>
            <a:r>
              <a:rPr lang="en-GB" sz="2400" b="1" baseline="30000" dirty="0" smtClean="0">
                <a:solidFill>
                  <a:srgbClr val="7030A0"/>
                </a:solidFill>
                <a:latin typeface="Century Gothic" panose="020B0502020202020204" pitchFamily="34" charset="0"/>
              </a:rPr>
              <a:t>nd</a:t>
            </a:r>
            <a:r>
              <a:rPr lang="en-GB" sz="2400" b="1" dirty="0" smtClean="0">
                <a:solidFill>
                  <a:srgbClr val="7030A0"/>
                </a:solidFill>
                <a:latin typeface="Century Gothic" panose="020B0502020202020204" pitchFamily="34" charset="0"/>
              </a:rPr>
              <a:t> February 2019.</a:t>
            </a:r>
          </a:p>
          <a:p>
            <a:endParaRPr lang="en-GB" sz="2400" b="1" dirty="0">
              <a:latin typeface="Century Gothic" panose="020B0502020202020204" pitchFamily="34" charset="0"/>
            </a:endParaRPr>
          </a:p>
          <a:p>
            <a:r>
              <a:rPr lang="en-GB" sz="2400" b="1" dirty="0" smtClean="0">
                <a:solidFill>
                  <a:srgbClr val="0070C0"/>
                </a:solidFill>
                <a:latin typeface="Century Gothic" panose="020B0502020202020204" pitchFamily="34" charset="0"/>
              </a:rPr>
              <a:t>World Book Day – </a:t>
            </a:r>
            <a:r>
              <a:rPr lang="en-GB" sz="2400" b="1" dirty="0">
                <a:solidFill>
                  <a:srgbClr val="0070C0"/>
                </a:solidFill>
                <a:latin typeface="Century Gothic" panose="020B0502020202020204" pitchFamily="34" charset="0"/>
              </a:rPr>
              <a:t>7</a:t>
            </a:r>
            <a:r>
              <a:rPr lang="en-GB" sz="2400" b="1" baseline="30000" dirty="0" smtClean="0">
                <a:solidFill>
                  <a:srgbClr val="0070C0"/>
                </a:solidFill>
                <a:latin typeface="Century Gothic" panose="020B0502020202020204" pitchFamily="34" charset="0"/>
              </a:rPr>
              <a:t>th</a:t>
            </a:r>
            <a:r>
              <a:rPr lang="en-GB" sz="2400" b="1" dirty="0" smtClean="0">
                <a:solidFill>
                  <a:srgbClr val="0070C0"/>
                </a:solidFill>
                <a:latin typeface="Century Gothic" panose="020B0502020202020204" pitchFamily="34" charset="0"/>
              </a:rPr>
              <a:t> March 2019.</a:t>
            </a:r>
          </a:p>
          <a:p>
            <a:endParaRPr lang="en-GB" sz="2400" b="1" dirty="0">
              <a:latin typeface="Century Gothic" panose="020B0502020202020204" pitchFamily="34" charset="0"/>
            </a:endParaRPr>
          </a:p>
          <a:p>
            <a:r>
              <a:rPr lang="en-GB" sz="2400" b="1" dirty="0" smtClean="0">
                <a:solidFill>
                  <a:srgbClr val="00B050"/>
                </a:solidFill>
                <a:latin typeface="Century Gothic" panose="020B0502020202020204" pitchFamily="34" charset="0"/>
              </a:rPr>
              <a:t>No Pens Day – 17</a:t>
            </a:r>
            <a:r>
              <a:rPr lang="en-GB" sz="2400" b="1" baseline="30000" dirty="0" smtClean="0">
                <a:solidFill>
                  <a:srgbClr val="00B050"/>
                </a:solidFill>
                <a:latin typeface="Century Gothic" panose="020B0502020202020204" pitchFamily="34" charset="0"/>
              </a:rPr>
              <a:t>th</a:t>
            </a:r>
            <a:r>
              <a:rPr lang="en-GB" sz="2400" b="1" dirty="0" smtClean="0">
                <a:solidFill>
                  <a:srgbClr val="00B050"/>
                </a:solidFill>
                <a:latin typeface="Century Gothic" panose="020B0502020202020204" pitchFamily="34" charset="0"/>
              </a:rPr>
              <a:t> May 2019</a:t>
            </a:r>
            <a:endParaRPr lang="en-GB" sz="2400" b="1" dirty="0">
              <a:solidFill>
                <a:srgbClr val="00B050"/>
              </a:solidFill>
              <a:latin typeface="Century Gothic" panose="020B0502020202020204" pitchFamily="34" charset="0"/>
            </a:endParaRPr>
          </a:p>
        </p:txBody>
      </p:sp>
    </p:spTree>
    <p:extLst>
      <p:ext uri="{BB962C8B-B14F-4D97-AF65-F5344CB8AC3E}">
        <p14:creationId xmlns:p14="http://schemas.microsoft.com/office/powerpoint/2010/main" val="1440591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945" y="4646833"/>
            <a:ext cx="5570483" cy="3119470"/>
          </a:xfrm>
          <a:prstGeom prst="rect">
            <a:avLst/>
          </a:prstGeom>
        </p:spPr>
      </p:pic>
      <p:sp>
        <p:nvSpPr>
          <p:cNvPr id="2" name="Title 1"/>
          <p:cNvSpPr>
            <a:spLocks noGrp="1"/>
          </p:cNvSpPr>
          <p:nvPr>
            <p:ph type="title"/>
          </p:nvPr>
        </p:nvSpPr>
        <p:spPr>
          <a:xfrm>
            <a:off x="688931" y="493405"/>
            <a:ext cx="10897643" cy="5713163"/>
          </a:xfrm>
        </p:spPr>
        <p:txBody>
          <a:bodyPr>
            <a:normAutofit/>
          </a:bodyPr>
          <a:lstStyle/>
          <a:p>
            <a:r>
              <a:rPr lang="en-GB" sz="4000" dirty="0" smtClean="0">
                <a:latin typeface="Century Gothic" panose="020B0502020202020204" pitchFamily="34" charset="0"/>
              </a:rPr>
              <a:t>Cultural Capital:</a:t>
            </a:r>
            <a:br>
              <a:rPr lang="en-GB" sz="4000" dirty="0" smtClean="0">
                <a:latin typeface="Century Gothic" panose="020B0502020202020204" pitchFamily="34" charset="0"/>
              </a:rPr>
            </a:br>
            <a:r>
              <a:rPr lang="en-GB" sz="2400" dirty="0" smtClean="0">
                <a:latin typeface="Century Gothic" panose="020B0502020202020204" pitchFamily="34" charset="0"/>
              </a:rPr>
              <a:t/>
            </a:r>
            <a:br>
              <a:rPr lang="en-GB" sz="2400" dirty="0" smtClean="0">
                <a:latin typeface="Century Gothic" panose="020B0502020202020204" pitchFamily="34" charset="0"/>
              </a:rPr>
            </a:br>
            <a:r>
              <a:rPr lang="en-GB" sz="2400" dirty="0" smtClean="0">
                <a:latin typeface="Century Gothic" panose="020B0502020202020204" pitchFamily="34" charset="0"/>
              </a:rPr>
              <a:t/>
            </a:r>
            <a:br>
              <a:rPr lang="en-GB" sz="2400" dirty="0" smtClean="0">
                <a:latin typeface="Century Gothic" panose="020B0502020202020204" pitchFamily="34" charset="0"/>
              </a:rPr>
            </a:br>
            <a:r>
              <a:rPr lang="en-GB" sz="2000" b="1" dirty="0" smtClean="0">
                <a:latin typeface="Century Gothic" panose="020B0502020202020204" pitchFamily="34" charset="0"/>
              </a:rPr>
              <a:t>Cultural </a:t>
            </a:r>
            <a:r>
              <a:rPr lang="en-GB" sz="2000" b="1" dirty="0">
                <a:latin typeface="Century Gothic" panose="020B0502020202020204" pitchFamily="34" charset="0"/>
              </a:rPr>
              <a:t>capital</a:t>
            </a:r>
            <a:r>
              <a:rPr lang="en-GB" sz="2000" dirty="0">
                <a:latin typeface="Century Gothic" panose="020B0502020202020204" pitchFamily="34" charset="0"/>
              </a:rPr>
              <a:t> is the accumulation of knowledge, </a:t>
            </a:r>
            <a:r>
              <a:rPr lang="en-GB" sz="2000" dirty="0" smtClean="0">
                <a:latin typeface="Century Gothic" panose="020B0502020202020204" pitchFamily="34" charset="0"/>
              </a:rPr>
              <a:t>behaviours</a:t>
            </a:r>
            <a:r>
              <a:rPr lang="en-GB" sz="2000" dirty="0">
                <a:latin typeface="Century Gothic" panose="020B0502020202020204" pitchFamily="34" charset="0"/>
              </a:rPr>
              <a:t>, and skills that one can tap into to demonstrate one's </a:t>
            </a:r>
            <a:r>
              <a:rPr lang="en-GB" sz="2000" b="1" dirty="0">
                <a:latin typeface="Century Gothic" panose="020B0502020202020204" pitchFamily="34" charset="0"/>
              </a:rPr>
              <a:t>cultural</a:t>
            </a:r>
            <a:r>
              <a:rPr lang="en-GB" sz="2000" dirty="0">
                <a:latin typeface="Century Gothic" panose="020B0502020202020204" pitchFamily="34" charset="0"/>
              </a:rPr>
              <a:t> competence, and thus one's social status or standing in </a:t>
            </a:r>
            <a:r>
              <a:rPr lang="en-GB" sz="2000" dirty="0" smtClean="0">
                <a:latin typeface="Century Gothic" panose="020B0502020202020204" pitchFamily="34" charset="0"/>
              </a:rPr>
              <a:t>society. </a:t>
            </a:r>
            <a:br>
              <a:rPr lang="en-GB" sz="2000" dirty="0" smtClean="0">
                <a:latin typeface="Century Gothic" panose="020B0502020202020204" pitchFamily="34" charset="0"/>
              </a:rPr>
            </a:br>
            <a:r>
              <a:rPr lang="en-GB" sz="2000" dirty="0">
                <a:latin typeface="Century Gothic" panose="020B0502020202020204" pitchFamily="34" charset="0"/>
              </a:rPr>
              <a:t/>
            </a:r>
            <a:br>
              <a:rPr lang="en-GB" sz="2000" dirty="0">
                <a:latin typeface="Century Gothic" panose="020B0502020202020204" pitchFamily="34" charset="0"/>
              </a:rPr>
            </a:br>
            <a:r>
              <a:rPr lang="en-GB" sz="2000" dirty="0" smtClean="0">
                <a:latin typeface="Century Gothic" panose="020B0502020202020204" pitchFamily="34" charset="0"/>
              </a:rPr>
              <a:t>What can you do to ensure your child has more knowledge so that they can access the literature that they will be reading?</a:t>
            </a:r>
            <a:br>
              <a:rPr lang="en-GB" sz="2000" dirty="0" smtClean="0">
                <a:latin typeface="Century Gothic" panose="020B0502020202020204" pitchFamily="34" charset="0"/>
              </a:rPr>
            </a:br>
            <a:r>
              <a:rPr lang="en-GB" sz="2000" dirty="0" smtClean="0">
                <a:latin typeface="Century Gothic" panose="020B0502020202020204" pitchFamily="34" charset="0"/>
              </a:rPr>
              <a:t/>
            </a:r>
            <a:br>
              <a:rPr lang="en-GB" sz="2000" dirty="0" smtClean="0">
                <a:latin typeface="Century Gothic" panose="020B0502020202020204" pitchFamily="34" charset="0"/>
              </a:rPr>
            </a:br>
            <a:r>
              <a:rPr lang="en-GB" sz="2000" dirty="0" smtClean="0">
                <a:latin typeface="Century Gothic" panose="020B0502020202020204" pitchFamily="34" charset="0"/>
              </a:rPr>
              <a:t>Library, museum, theatre, non-fiction books on Egypt, Ancient Greeks, Romans, understanding of the bible stories even if you are not religious. Much literature references all of these things.  The wider your child’s understanding of culture, myths, legends, history, the greater your ability your child will have to draw from this knowledge to:  access texts and their allusions, their social mobility, their ability to converse in many different arenas.  </a:t>
            </a:r>
            <a:r>
              <a:rPr lang="en-GB" sz="2000" dirty="0">
                <a:latin typeface="Century Gothic" panose="020B0502020202020204" pitchFamily="34" charset="0"/>
              </a:rPr>
              <a:t/>
            </a:r>
            <a:br>
              <a:rPr lang="en-GB" sz="2000" dirty="0">
                <a:latin typeface="Century Gothic" panose="020B0502020202020204" pitchFamily="34" charset="0"/>
              </a:rPr>
            </a:br>
            <a:r>
              <a:rPr lang="en-GB" sz="2400" dirty="0" smtClean="0">
                <a:latin typeface="Century Gothic" panose="020B0502020202020204" pitchFamily="34" charset="0"/>
              </a:rPr>
              <a:t/>
            </a:r>
            <a:br>
              <a:rPr lang="en-GB" sz="2400" dirty="0" smtClean="0">
                <a:latin typeface="Century Gothic" panose="020B0502020202020204" pitchFamily="34" charset="0"/>
              </a:rPr>
            </a:br>
            <a:r>
              <a:rPr lang="en-GB" sz="2400" dirty="0">
                <a:latin typeface="Century Gothic" panose="020B0502020202020204" pitchFamily="34" charset="0"/>
              </a:rPr>
              <a:t/>
            </a:r>
            <a:br>
              <a:rPr lang="en-GB" sz="2400" dirty="0">
                <a:latin typeface="Century Gothic" panose="020B0502020202020204" pitchFamily="34" charset="0"/>
              </a:rPr>
            </a:br>
            <a:endParaRPr lang="en-GB" sz="2400" dirty="0">
              <a:latin typeface="Century Gothic" panose="020B0502020202020204" pitchFamily="34" charset="0"/>
            </a:endParaRPr>
          </a:p>
        </p:txBody>
      </p:sp>
      <p:pic>
        <p:nvPicPr>
          <p:cNvPr id="4" name="Picture 3"/>
          <p:cNvPicPr>
            <a:picLocks noChangeAspect="1"/>
          </p:cNvPicPr>
          <p:nvPr/>
        </p:nvPicPr>
        <p:blipFill rotWithShape="1">
          <a:blip r:embed="rId3"/>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1885601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latin typeface="Century Gothic" panose="020B0502020202020204" pitchFamily="34" charset="0"/>
              </a:rPr>
              <a:t>Burton Borough </a:t>
            </a:r>
            <a:r>
              <a:rPr lang="en-GB" dirty="0" smtClean="0">
                <a:latin typeface="Century Gothic" panose="020B0502020202020204" pitchFamily="34" charset="0"/>
              </a:rPr>
              <a:t/>
            </a:r>
            <a:br>
              <a:rPr lang="en-GB" dirty="0" smtClean="0">
                <a:latin typeface="Century Gothic" panose="020B0502020202020204" pitchFamily="34" charset="0"/>
              </a:rPr>
            </a:br>
            <a:endParaRPr lang="en-GB" dirty="0">
              <a:latin typeface="Century Gothic" panose="020B0502020202020204" pitchFamily="34" charset="0"/>
            </a:endParaRPr>
          </a:p>
        </p:txBody>
      </p:sp>
      <p:pic>
        <p:nvPicPr>
          <p:cNvPr id="4" name="Picture 3"/>
          <p:cNvPicPr>
            <a:picLocks noChangeAspect="1"/>
          </p:cNvPicPr>
          <p:nvPr/>
        </p:nvPicPr>
        <p:blipFill rotWithShape="1">
          <a:blip r:embed="rId2"/>
          <a:srcRect l="13405" t="41392" r="53225" b="36545"/>
          <a:stretch/>
        </p:blipFill>
        <p:spPr>
          <a:xfrm>
            <a:off x="8872152" y="202898"/>
            <a:ext cx="2990336" cy="1112108"/>
          </a:xfrm>
          <a:prstGeom prst="rect">
            <a:avLst/>
          </a:prstGeom>
        </p:spPr>
      </p:pic>
    </p:spTree>
    <p:extLst>
      <p:ext uri="{BB962C8B-B14F-4D97-AF65-F5344CB8AC3E}">
        <p14:creationId xmlns:p14="http://schemas.microsoft.com/office/powerpoint/2010/main" val="4635451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entury Gothic" panose="020B0502020202020204" pitchFamily="34" charset="0"/>
              </a:rPr>
              <a:t>Main aims:</a:t>
            </a:r>
            <a:endParaRPr lang="en-GB" b="1" dirty="0">
              <a:latin typeface="Century Gothic" panose="020B0502020202020204" pitchFamily="34" charset="0"/>
            </a:endParaRPr>
          </a:p>
        </p:txBody>
      </p:sp>
      <p:pic>
        <p:nvPicPr>
          <p:cNvPr id="6" name="Picture 5"/>
          <p:cNvPicPr>
            <a:picLocks noChangeAspect="1"/>
          </p:cNvPicPr>
          <p:nvPr/>
        </p:nvPicPr>
        <p:blipFill rotWithShape="1">
          <a:blip r:embed="rId2"/>
          <a:srcRect l="13405" t="41392" r="73670" b="36903"/>
          <a:stretch/>
        </p:blipFill>
        <p:spPr>
          <a:xfrm>
            <a:off x="10672959" y="286603"/>
            <a:ext cx="1158256" cy="1094057"/>
          </a:xfrm>
          <a:prstGeom prst="rect">
            <a:avLst/>
          </a:prstGeom>
        </p:spPr>
      </p:pic>
      <p:sp>
        <p:nvSpPr>
          <p:cNvPr id="3" name="TextBox 2"/>
          <p:cNvSpPr txBox="1"/>
          <p:nvPr/>
        </p:nvSpPr>
        <p:spPr>
          <a:xfrm>
            <a:off x="1097280" y="2186234"/>
            <a:ext cx="10410979" cy="3447098"/>
          </a:xfrm>
          <a:prstGeom prst="rect">
            <a:avLst/>
          </a:prstGeom>
          <a:noFill/>
        </p:spPr>
        <p:txBody>
          <a:bodyPr wrap="square" rtlCol="0">
            <a:spAutoFit/>
          </a:bodyPr>
          <a:lstStyle/>
          <a:p>
            <a:r>
              <a:rPr lang="en-GB" sz="2000" dirty="0" smtClean="0">
                <a:solidFill>
                  <a:prstClr val="black"/>
                </a:solidFill>
                <a:latin typeface="Century Gothic" panose="020B0502020202020204" pitchFamily="34" charset="0"/>
              </a:rPr>
              <a:t>Teaching and Learning at Burton Borough should enable student’s to be:</a:t>
            </a:r>
          </a:p>
          <a:p>
            <a:endParaRPr lang="en-GB" sz="2000" dirty="0" smtClean="0">
              <a:solidFill>
                <a:prstClr val="black"/>
              </a:solidFill>
              <a:latin typeface="Century Gothic" panose="020B0502020202020204" pitchFamily="34" charset="0"/>
            </a:endParaRPr>
          </a:p>
          <a:p>
            <a:pPr marL="285750" indent="-285750">
              <a:buFont typeface="Arial" panose="020B0604020202020204" pitchFamily="34" charset="0"/>
              <a:buChar char="•"/>
            </a:pPr>
            <a:r>
              <a:rPr lang="en-GB" sz="2000" dirty="0" smtClean="0">
                <a:solidFill>
                  <a:prstClr val="black"/>
                </a:solidFill>
                <a:latin typeface="Century Gothic" panose="020B0502020202020204" pitchFamily="34" charset="0"/>
              </a:rPr>
              <a:t>Independent</a:t>
            </a:r>
          </a:p>
          <a:p>
            <a:pPr marL="285750" indent="-285750">
              <a:buFont typeface="Arial" panose="020B0604020202020204" pitchFamily="34" charset="0"/>
              <a:buChar char="•"/>
            </a:pPr>
            <a:r>
              <a:rPr lang="en-GB" sz="2000" dirty="0" smtClean="0">
                <a:solidFill>
                  <a:prstClr val="black"/>
                </a:solidFill>
                <a:latin typeface="Century Gothic" panose="020B0502020202020204" pitchFamily="34" charset="0"/>
              </a:rPr>
              <a:t>Interdependent (function in teams)</a:t>
            </a:r>
          </a:p>
          <a:p>
            <a:pPr marL="285750" indent="-285750">
              <a:buFont typeface="Arial" panose="020B0604020202020204" pitchFamily="34" charset="0"/>
              <a:buChar char="•"/>
            </a:pPr>
            <a:r>
              <a:rPr lang="en-GB" sz="2000" dirty="0" smtClean="0">
                <a:solidFill>
                  <a:prstClr val="black"/>
                </a:solidFill>
                <a:latin typeface="Century Gothic" panose="020B0502020202020204" pitchFamily="34" charset="0"/>
              </a:rPr>
              <a:t>Think</a:t>
            </a:r>
          </a:p>
          <a:p>
            <a:pPr marL="285750" indent="-285750">
              <a:buFont typeface="Arial" panose="020B0604020202020204" pitchFamily="34" charset="0"/>
              <a:buChar char="•"/>
            </a:pPr>
            <a:r>
              <a:rPr lang="en-GB" sz="2000" dirty="0" smtClean="0">
                <a:solidFill>
                  <a:prstClr val="black"/>
                </a:solidFill>
                <a:latin typeface="Century Gothic" panose="020B0502020202020204" pitchFamily="34" charset="0"/>
              </a:rPr>
              <a:t>Lead</a:t>
            </a:r>
          </a:p>
          <a:p>
            <a:pPr marL="285750" indent="-285750">
              <a:buFont typeface="Arial" panose="020B0604020202020204" pitchFamily="34" charset="0"/>
              <a:buChar char="•"/>
            </a:pPr>
            <a:r>
              <a:rPr lang="en-GB" sz="2000" dirty="0" smtClean="0">
                <a:solidFill>
                  <a:prstClr val="black"/>
                </a:solidFill>
                <a:latin typeface="Century Gothic" panose="020B0502020202020204" pitchFamily="34" charset="0"/>
              </a:rPr>
              <a:t>Value other perspectives</a:t>
            </a:r>
          </a:p>
          <a:p>
            <a:pPr marL="285750" indent="-285750">
              <a:buFont typeface="Arial" panose="020B0604020202020204" pitchFamily="34" charset="0"/>
              <a:buChar char="•"/>
            </a:pPr>
            <a:r>
              <a:rPr lang="en-GB" sz="2000" dirty="0" smtClean="0">
                <a:solidFill>
                  <a:prstClr val="black"/>
                </a:solidFill>
                <a:latin typeface="Century Gothic" panose="020B0502020202020204" pitchFamily="34" charset="0"/>
              </a:rPr>
              <a:t>Communicate effectively</a:t>
            </a:r>
          </a:p>
          <a:p>
            <a:pPr marL="285750" indent="-285750">
              <a:buFont typeface="Arial" panose="020B0604020202020204" pitchFamily="34" charset="0"/>
              <a:buChar char="•"/>
            </a:pPr>
            <a:r>
              <a:rPr lang="en-GB" sz="2000" dirty="0" smtClean="0">
                <a:solidFill>
                  <a:prstClr val="black"/>
                </a:solidFill>
                <a:latin typeface="Century Gothic" panose="020B0502020202020204" pitchFamily="34" charset="0"/>
              </a:rPr>
              <a:t>Resilient</a:t>
            </a:r>
          </a:p>
          <a:p>
            <a:pPr marL="285750" indent="-285750">
              <a:buFont typeface="Arial" panose="020B0604020202020204" pitchFamily="34" charset="0"/>
              <a:buChar char="•"/>
            </a:pPr>
            <a:r>
              <a:rPr lang="en-GB" sz="2000" dirty="0" smtClean="0">
                <a:solidFill>
                  <a:prstClr val="black"/>
                </a:solidFill>
                <a:latin typeface="Century Gothic" panose="020B0502020202020204" pitchFamily="34" charset="0"/>
              </a:rPr>
              <a:t>Engaged</a:t>
            </a:r>
          </a:p>
          <a:p>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7175729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997" y="362465"/>
            <a:ext cx="2829245" cy="1259144"/>
          </a:xfrm>
        </p:spPr>
        <p:txBody>
          <a:bodyPr>
            <a:noAutofit/>
          </a:bodyPr>
          <a:lstStyle/>
          <a:p>
            <a:r>
              <a:rPr lang="en-GB" sz="4400" b="1" dirty="0" smtClean="0">
                <a:latin typeface="Century Gothic" panose="020B0502020202020204" pitchFamily="34" charset="0"/>
              </a:rPr>
              <a:t>HOT </a:t>
            </a:r>
            <a:br>
              <a:rPr lang="en-GB" sz="4400" b="1" dirty="0" smtClean="0">
                <a:latin typeface="Century Gothic" panose="020B0502020202020204" pitchFamily="34" charset="0"/>
              </a:rPr>
            </a:br>
            <a:r>
              <a:rPr lang="en-GB" sz="4400" b="1" dirty="0" smtClean="0">
                <a:latin typeface="Century Gothic" panose="020B0502020202020204" pitchFamily="34" charset="0"/>
              </a:rPr>
              <a:t>skills</a:t>
            </a:r>
            <a:endParaRPr lang="en-GB" sz="4400" b="1" dirty="0">
              <a:latin typeface="Century Gothic" panose="020B0502020202020204" pitchFamily="34" charset="0"/>
            </a:endParaRPr>
          </a:p>
        </p:txBody>
      </p:sp>
      <p:pic>
        <p:nvPicPr>
          <p:cNvPr id="6" name="Picture 5"/>
          <p:cNvPicPr>
            <a:picLocks noChangeAspect="1"/>
          </p:cNvPicPr>
          <p:nvPr/>
        </p:nvPicPr>
        <p:blipFill rotWithShape="1">
          <a:blip r:embed="rId2"/>
          <a:srcRect l="13405" t="41392" r="73670" b="36903"/>
          <a:stretch/>
        </p:blipFill>
        <p:spPr>
          <a:xfrm>
            <a:off x="10672959" y="286603"/>
            <a:ext cx="1158256" cy="1094057"/>
          </a:xfrm>
          <a:prstGeom prst="rect">
            <a:avLst/>
          </a:prstGeom>
        </p:spPr>
      </p:pic>
      <p:pic>
        <p:nvPicPr>
          <p:cNvPr id="5" name="Picture 2"/>
          <p:cNvPicPr>
            <a:picLocks noChangeAspect="1"/>
          </p:cNvPicPr>
          <p:nvPr/>
        </p:nvPicPr>
        <p:blipFill rotWithShape="1">
          <a:blip r:embed="rId3">
            <a:extLst>
              <a:ext uri="{28A0092B-C50C-407E-A947-70E740481C1C}">
                <a14:useLocalDpi xmlns:a14="http://schemas.microsoft.com/office/drawing/2010/main" val="0"/>
              </a:ext>
            </a:extLst>
          </a:blip>
          <a:srcRect l="21539" t="30629" r="24072" b="17395"/>
          <a:stretch/>
        </p:blipFill>
        <p:spPr bwMode="auto">
          <a:xfrm>
            <a:off x="194414" y="1837038"/>
            <a:ext cx="5918057" cy="40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7249750" y="362465"/>
            <a:ext cx="2829245" cy="1183282"/>
          </a:xfrm>
          <a:prstGeom prst="rect">
            <a:avLst/>
          </a:prstGeom>
        </p:spPr>
        <p:txBody>
          <a:bodyPr vert="horz" lIns="91440" tIns="45720" rIns="91440" bIns="45720" rtlCol="0" anchor="b">
            <a:normAutofit fontScale="92500"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b="1" dirty="0" smtClean="0">
                <a:latin typeface="Century Gothic" panose="020B0502020202020204" pitchFamily="34" charset="0"/>
              </a:rPr>
              <a:t>Extended writing</a:t>
            </a:r>
            <a:endParaRPr lang="en-GB" b="1" dirty="0">
              <a:latin typeface="Century Gothic" panose="020B0502020202020204" pitchFamily="34" charset="0"/>
            </a:endParaRPr>
          </a:p>
        </p:txBody>
      </p:sp>
      <p:pic>
        <p:nvPicPr>
          <p:cNvPr id="8" name="Picture 7">
            <a:extLst>
              <a:ext uri="{FF2B5EF4-FFF2-40B4-BE49-F238E27FC236}">
                <a16:creationId xmlns:a16="http://schemas.microsoft.com/office/drawing/2014/main" id="{29629738-CAAC-4B67-9EB7-0A3CC28679BE}"/>
              </a:ext>
            </a:extLst>
          </p:cNvPr>
          <p:cNvPicPr/>
          <p:nvPr/>
        </p:nvPicPr>
        <p:blipFill rotWithShape="1">
          <a:blip r:embed="rId4">
            <a:extLst>
              <a:ext uri="{28A0092B-C50C-407E-A947-70E740481C1C}">
                <a14:useLocalDpi xmlns:a14="http://schemas.microsoft.com/office/drawing/2010/main" val="0"/>
              </a:ext>
            </a:extLst>
          </a:blip>
          <a:srcRect l="3853" t="2064" r="4560" b="5018"/>
          <a:stretch/>
        </p:blipFill>
        <p:spPr>
          <a:xfrm>
            <a:off x="6318421" y="1837038"/>
            <a:ext cx="5609968" cy="4025913"/>
          </a:xfrm>
          <a:prstGeom prst="rect">
            <a:avLst/>
          </a:prstGeom>
        </p:spPr>
      </p:pic>
    </p:spTree>
    <p:extLst>
      <p:ext uri="{BB962C8B-B14F-4D97-AF65-F5344CB8AC3E}">
        <p14:creationId xmlns:p14="http://schemas.microsoft.com/office/powerpoint/2010/main" val="13005077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latin typeface="Century Gothic" panose="020B0502020202020204" pitchFamily="34" charset="0"/>
              </a:rPr>
              <a:t>Feedback – live marking</a:t>
            </a:r>
            <a:endParaRPr lang="en-GB" b="1" u="sng" dirty="0">
              <a:latin typeface="Century Gothic" panose="020B0502020202020204" pitchFamily="34" charset="0"/>
            </a:endParaRPr>
          </a:p>
        </p:txBody>
      </p:sp>
      <p:sp>
        <p:nvSpPr>
          <p:cNvPr id="3" name="Content Placeholder 2"/>
          <p:cNvSpPr>
            <a:spLocks noGrp="1"/>
          </p:cNvSpPr>
          <p:nvPr>
            <p:ph idx="1"/>
          </p:nvPr>
        </p:nvSpPr>
        <p:spPr>
          <a:xfrm>
            <a:off x="1097280" y="1845734"/>
            <a:ext cx="10058400" cy="4504962"/>
          </a:xfrm>
        </p:spPr>
        <p:txBody>
          <a:bodyPr>
            <a:noAutofit/>
          </a:bodyPr>
          <a:lstStyle/>
          <a:p>
            <a:pPr lvl="1">
              <a:lnSpc>
                <a:spcPct val="200000"/>
              </a:lnSpc>
              <a:buClrTx/>
              <a:buFont typeface="Arial" panose="020B0604020202020204" pitchFamily="34" charset="0"/>
              <a:buChar char="•"/>
            </a:pPr>
            <a:r>
              <a:rPr lang="en-GB" sz="2000" dirty="0" smtClean="0">
                <a:solidFill>
                  <a:schemeClr val="tx1"/>
                </a:solidFill>
                <a:latin typeface="Century Gothic" panose="020B0502020202020204" pitchFamily="34" charset="0"/>
              </a:rPr>
              <a:t>Stop students when you can see the error/when they stop themselves.</a:t>
            </a:r>
          </a:p>
          <a:p>
            <a:pPr lvl="1">
              <a:lnSpc>
                <a:spcPct val="200000"/>
              </a:lnSpc>
              <a:buClrTx/>
              <a:buFont typeface="Arial" panose="020B0604020202020204" pitchFamily="34" charset="0"/>
              <a:buChar char="•"/>
            </a:pPr>
            <a:r>
              <a:rPr lang="en-GB" sz="2000" dirty="0" smtClean="0">
                <a:solidFill>
                  <a:schemeClr val="tx1"/>
                </a:solidFill>
                <a:latin typeface="Century Gothic" panose="020B0502020202020204" pitchFamily="34" charset="0"/>
              </a:rPr>
              <a:t>Intervene </a:t>
            </a:r>
            <a:r>
              <a:rPr lang="en-GB" sz="2000" dirty="0" smtClean="0">
                <a:solidFill>
                  <a:schemeClr val="tx1"/>
                </a:solidFill>
                <a:latin typeface="Century Gothic" panose="020B0502020202020204" pitchFamily="34" charset="0"/>
              </a:rPr>
              <a:t>immediately</a:t>
            </a:r>
          </a:p>
          <a:p>
            <a:pPr lvl="1">
              <a:lnSpc>
                <a:spcPct val="200000"/>
              </a:lnSpc>
              <a:buClrTx/>
              <a:buFont typeface="Arial" panose="020B0604020202020204" pitchFamily="34" charset="0"/>
              <a:buChar char="•"/>
            </a:pPr>
            <a:r>
              <a:rPr lang="en-GB" sz="2000" dirty="0" smtClean="0">
                <a:solidFill>
                  <a:schemeClr val="tx1"/>
                </a:solidFill>
                <a:latin typeface="Century Gothic" panose="020B0502020202020204" pitchFamily="34" charset="0"/>
              </a:rPr>
              <a:t>Allow </a:t>
            </a:r>
            <a:r>
              <a:rPr lang="en-GB" sz="2000" dirty="0" smtClean="0">
                <a:solidFill>
                  <a:schemeClr val="tx1"/>
                </a:solidFill>
                <a:latin typeface="Century Gothic" panose="020B0502020202020204" pitchFamily="34" charset="0"/>
              </a:rPr>
              <a:t>opportunities to practice and secure the skill before moving on.</a:t>
            </a:r>
          </a:p>
          <a:p>
            <a:pPr lvl="1">
              <a:lnSpc>
                <a:spcPct val="200000"/>
              </a:lnSpc>
              <a:buClrTx/>
              <a:buFont typeface="Arial" panose="020B0604020202020204" pitchFamily="34" charset="0"/>
              <a:buChar char="•"/>
            </a:pPr>
            <a:r>
              <a:rPr lang="en-GB" sz="2000" dirty="0" smtClean="0">
                <a:solidFill>
                  <a:schemeClr val="tx1"/>
                </a:solidFill>
                <a:latin typeface="Century Gothic" panose="020B0502020202020204" pitchFamily="34" charset="0"/>
              </a:rPr>
              <a:t>Model </a:t>
            </a:r>
            <a:r>
              <a:rPr lang="en-GB" sz="2000" dirty="0" smtClean="0">
                <a:solidFill>
                  <a:schemeClr val="tx1"/>
                </a:solidFill>
                <a:latin typeface="Century Gothic" panose="020B0502020202020204" pitchFamily="34" charset="0"/>
              </a:rPr>
              <a:t>the correct technique so they can see what you expect.</a:t>
            </a:r>
          </a:p>
          <a:p>
            <a:pPr lvl="1">
              <a:lnSpc>
                <a:spcPct val="200000"/>
              </a:lnSpc>
              <a:buClrTx/>
              <a:buFont typeface="Arial" panose="020B0604020202020204" pitchFamily="34" charset="0"/>
              <a:buChar char="•"/>
            </a:pPr>
            <a:r>
              <a:rPr lang="en-GB" sz="2000" dirty="0" smtClean="0">
                <a:solidFill>
                  <a:schemeClr val="tx1"/>
                </a:solidFill>
                <a:latin typeface="Century Gothic" panose="020B0502020202020204" pitchFamily="34" charset="0"/>
              </a:rPr>
              <a:t>Practice </a:t>
            </a:r>
            <a:r>
              <a:rPr lang="en-GB" sz="2000" dirty="0" smtClean="0">
                <a:solidFill>
                  <a:schemeClr val="tx1"/>
                </a:solidFill>
                <a:latin typeface="Century Gothic" panose="020B0502020202020204" pitchFamily="34" charset="0"/>
              </a:rPr>
              <a:t>with them/alongside them.</a:t>
            </a:r>
          </a:p>
          <a:p>
            <a:pPr lvl="1">
              <a:lnSpc>
                <a:spcPct val="200000"/>
              </a:lnSpc>
              <a:buClrTx/>
              <a:buFont typeface="Arial" panose="020B0604020202020204" pitchFamily="34" charset="0"/>
              <a:buChar char="•"/>
            </a:pPr>
            <a:r>
              <a:rPr lang="en-GB" sz="2000" dirty="0" smtClean="0">
                <a:solidFill>
                  <a:schemeClr val="tx1"/>
                </a:solidFill>
                <a:latin typeface="Century Gothic" panose="020B0502020202020204" pitchFamily="34" charset="0"/>
              </a:rPr>
              <a:t>Guide </a:t>
            </a:r>
            <a:r>
              <a:rPr lang="en-GB" sz="2000" dirty="0" smtClean="0">
                <a:solidFill>
                  <a:schemeClr val="tx1"/>
                </a:solidFill>
                <a:latin typeface="Century Gothic" panose="020B0502020202020204" pitchFamily="34" charset="0"/>
              </a:rPr>
              <a:t>them to be able to independently practice.</a:t>
            </a:r>
            <a:endParaRPr lang="en-GB" sz="2000" dirty="0">
              <a:solidFill>
                <a:schemeClr val="tx1"/>
              </a:solidFill>
              <a:latin typeface="Century Gothic" panose="020B0502020202020204" pitchFamily="34" charset="0"/>
            </a:endParaRPr>
          </a:p>
        </p:txBody>
      </p:sp>
      <p:pic>
        <p:nvPicPr>
          <p:cNvPr id="4" name="Picture 3"/>
          <p:cNvPicPr>
            <a:picLocks noChangeAspect="1"/>
          </p:cNvPicPr>
          <p:nvPr/>
        </p:nvPicPr>
        <p:blipFill rotWithShape="1">
          <a:blip r:embed="rId2"/>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2577730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18832"/>
          </a:xfrm>
        </p:spPr>
        <p:txBody>
          <a:bodyPr>
            <a:normAutofit fontScale="90000"/>
          </a:bodyPr>
          <a:lstStyle/>
          <a:p>
            <a:pPr algn="ctr"/>
            <a:r>
              <a:rPr lang="en-GB" b="1" u="sng" dirty="0" smtClean="0">
                <a:latin typeface="Century Gothic" panose="020B0502020202020204" pitchFamily="34" charset="0"/>
              </a:rPr>
              <a:t>Strategies within live marking:</a:t>
            </a:r>
            <a:r>
              <a:rPr lang="en-GB" dirty="0" smtClean="0"/>
              <a:t/>
            </a:r>
            <a:br>
              <a:rPr lang="en-GB" dirty="0" smtClean="0"/>
            </a:br>
            <a:endParaRPr lang="en-GB" dirty="0"/>
          </a:p>
        </p:txBody>
      </p:sp>
      <p:sp>
        <p:nvSpPr>
          <p:cNvPr id="3" name="Content Placeholder 2"/>
          <p:cNvSpPr>
            <a:spLocks noGrp="1"/>
          </p:cNvSpPr>
          <p:nvPr>
            <p:ph idx="1"/>
          </p:nvPr>
        </p:nvSpPr>
        <p:spPr>
          <a:xfrm>
            <a:off x="838200" y="1112108"/>
            <a:ext cx="10515600" cy="5023666"/>
          </a:xfrm>
        </p:spPr>
        <p:txBody>
          <a:bodyPr>
            <a:noAutofit/>
          </a:bodyPr>
          <a:lstStyle/>
          <a:p>
            <a:pPr lvl="0"/>
            <a:r>
              <a:rPr lang="en-GB" sz="1800" b="1" dirty="0" smtClean="0">
                <a:latin typeface="Century Gothic" panose="020B0502020202020204" pitchFamily="34" charset="0"/>
              </a:rPr>
              <a:t>The </a:t>
            </a:r>
            <a:r>
              <a:rPr lang="en-GB" sz="1800" b="1" dirty="0">
                <a:latin typeface="Century Gothic" panose="020B0502020202020204" pitchFamily="34" charset="0"/>
              </a:rPr>
              <a:t>five-minute flick: </a:t>
            </a:r>
            <a:r>
              <a:rPr lang="en-GB" sz="1800" dirty="0">
                <a:latin typeface="Century Gothic" panose="020B0502020202020204" pitchFamily="34" charset="0"/>
              </a:rPr>
              <a:t>check through a cross-section of books – five or six – to assess how students across a range of abilities performed in the lesson.  </a:t>
            </a:r>
            <a:endParaRPr lang="en-GB" sz="1800" dirty="0" smtClean="0">
              <a:latin typeface="Century Gothic" panose="020B0502020202020204" pitchFamily="34" charset="0"/>
            </a:endParaRPr>
          </a:p>
          <a:p>
            <a:r>
              <a:rPr lang="en-GB" sz="1800" b="1" dirty="0" smtClean="0">
                <a:latin typeface="Century Gothic" panose="020B0502020202020204" pitchFamily="34" charset="0"/>
              </a:rPr>
              <a:t>Modelling</a:t>
            </a:r>
            <a:r>
              <a:rPr lang="en-GB" sz="1800" dirty="0" smtClean="0">
                <a:latin typeface="Century Gothic" panose="020B0502020202020204" pitchFamily="34" charset="0"/>
              </a:rPr>
              <a:t>: </a:t>
            </a:r>
            <a:r>
              <a:rPr lang="en-GB" sz="1800" dirty="0" err="1" smtClean="0">
                <a:latin typeface="Century Gothic" panose="020B0502020202020204" pitchFamily="34" charset="0"/>
              </a:rPr>
              <a:t>showan</a:t>
            </a:r>
            <a:r>
              <a:rPr lang="en-GB" sz="1800" dirty="0" smtClean="0">
                <a:latin typeface="Century Gothic" panose="020B0502020202020204" pitchFamily="34" charset="0"/>
              </a:rPr>
              <a:t> </a:t>
            </a:r>
            <a:r>
              <a:rPr lang="en-GB" sz="1800" dirty="0">
                <a:latin typeface="Century Gothic" panose="020B0502020202020204" pitchFamily="34" charset="0"/>
              </a:rPr>
              <a:t>example from one student – typed up or photographed – and </a:t>
            </a:r>
            <a:r>
              <a:rPr lang="en-GB" sz="1800" dirty="0" smtClean="0">
                <a:latin typeface="Century Gothic" panose="020B0502020202020204" pitchFamily="34" charset="0"/>
              </a:rPr>
              <a:t>critique </a:t>
            </a:r>
            <a:r>
              <a:rPr lang="en-GB" sz="1800" dirty="0">
                <a:latin typeface="Century Gothic" panose="020B0502020202020204" pitchFamily="34" charset="0"/>
              </a:rPr>
              <a:t>it together. </a:t>
            </a:r>
          </a:p>
          <a:p>
            <a:pPr lvl="0"/>
            <a:r>
              <a:rPr lang="en-GB" sz="1800" b="1" dirty="0">
                <a:latin typeface="Century Gothic" panose="020B0502020202020204" pitchFamily="34" charset="0"/>
              </a:rPr>
              <a:t>Gallery critique:</a:t>
            </a:r>
            <a:r>
              <a:rPr lang="en-GB" sz="1800" dirty="0">
                <a:latin typeface="Century Gothic" panose="020B0502020202020204" pitchFamily="34" charset="0"/>
              </a:rPr>
              <a:t> </a:t>
            </a:r>
            <a:r>
              <a:rPr lang="en-GB" sz="1800" dirty="0" smtClean="0">
                <a:latin typeface="Century Gothic" panose="020B0502020202020204" pitchFamily="34" charset="0"/>
              </a:rPr>
              <a:t>students move </a:t>
            </a:r>
            <a:r>
              <a:rPr lang="en-GB" sz="1800" dirty="0">
                <a:latin typeface="Century Gothic" panose="020B0502020202020204" pitchFamily="34" charset="0"/>
              </a:rPr>
              <a:t>around the classroom critiquing one another's work with a plentiful supply of post-it notes. Not only do students receive detailed feedback from a number of peers, they also learn from reading each other's work. </a:t>
            </a:r>
          </a:p>
          <a:p>
            <a:pPr lvl="0"/>
            <a:r>
              <a:rPr lang="en-GB" sz="1800" b="1" dirty="0" smtClean="0">
                <a:latin typeface="Century Gothic" panose="020B0502020202020204" pitchFamily="34" charset="0"/>
              </a:rPr>
              <a:t>Face </a:t>
            </a:r>
            <a:r>
              <a:rPr lang="en-GB" sz="1800" b="1" dirty="0">
                <a:latin typeface="Century Gothic" panose="020B0502020202020204" pitchFamily="34" charset="0"/>
              </a:rPr>
              <a:t>to face:</a:t>
            </a:r>
            <a:r>
              <a:rPr lang="en-GB" sz="1800" dirty="0">
                <a:latin typeface="Century Gothic" panose="020B0502020202020204" pitchFamily="34" charset="0"/>
              </a:rPr>
              <a:t> As the students are working, call them up one-by-one to the desk.  Discuss their work and feedback both verbally and with </a:t>
            </a:r>
            <a:r>
              <a:rPr lang="en-GB" sz="1800" dirty="0" smtClean="0">
                <a:latin typeface="Century Gothic" panose="020B0502020202020204" pitchFamily="34" charset="0"/>
              </a:rPr>
              <a:t>symbols.  </a:t>
            </a:r>
            <a:endParaRPr lang="en-GB" sz="1800" dirty="0">
              <a:latin typeface="Century Gothic" panose="020B0502020202020204" pitchFamily="34" charset="0"/>
            </a:endParaRPr>
          </a:p>
          <a:p>
            <a:pPr lvl="0"/>
            <a:r>
              <a:rPr lang="en-GB" sz="1800" b="1" dirty="0" smtClean="0">
                <a:latin typeface="Century Gothic" panose="020B0502020202020204" pitchFamily="34" charset="0"/>
              </a:rPr>
              <a:t>Yellow box: </a:t>
            </a:r>
            <a:r>
              <a:rPr lang="en-GB" sz="1800" dirty="0" smtClean="0">
                <a:latin typeface="Century Gothic" panose="020B0502020202020204" pitchFamily="34" charset="0"/>
              </a:rPr>
              <a:t>Students decide which part of their work they would like you to feedback on by drawing a yellow box around it.</a:t>
            </a:r>
          </a:p>
          <a:p>
            <a:pPr lvl="0"/>
            <a:r>
              <a:rPr lang="en-GB" sz="1800" b="1" dirty="0" smtClean="0">
                <a:latin typeface="Century Gothic" panose="020B0502020202020204" pitchFamily="34" charset="0"/>
              </a:rPr>
              <a:t>Sign </a:t>
            </a:r>
            <a:r>
              <a:rPr lang="en-GB" sz="1800" b="1" dirty="0" smtClean="0">
                <a:latin typeface="Century Gothic" panose="020B0502020202020204" pitchFamily="34" charset="0"/>
              </a:rPr>
              <a:t>in sheet</a:t>
            </a:r>
            <a:r>
              <a:rPr lang="en-GB" sz="1800" dirty="0" smtClean="0">
                <a:latin typeface="Century Gothic" panose="020B0502020202020204" pitchFamily="34" charset="0"/>
              </a:rPr>
              <a:t>:  Students can sign up throughout the lesson/on entry  if they’d like the book looked at.</a:t>
            </a:r>
          </a:p>
          <a:p>
            <a:pPr lvl="0"/>
            <a:r>
              <a:rPr lang="en-GB" sz="1800" b="1" dirty="0" smtClean="0">
                <a:latin typeface="Century Gothic" panose="020B0502020202020204" pitchFamily="34" charset="0"/>
              </a:rPr>
              <a:t>RAG </a:t>
            </a:r>
            <a:r>
              <a:rPr lang="en-GB" sz="1800" b="1" dirty="0" smtClean="0">
                <a:latin typeface="Century Gothic" panose="020B0502020202020204" pitchFamily="34" charset="0"/>
              </a:rPr>
              <a:t>trays:  </a:t>
            </a:r>
            <a:r>
              <a:rPr lang="en-GB" sz="1800" dirty="0" smtClean="0">
                <a:latin typeface="Century Gothic" panose="020B0502020202020204" pitchFamily="34" charset="0"/>
              </a:rPr>
              <a:t>Students allocate their books to a tray on exiting the lesson.  Those books in the red tray get reviewed by the teacher.</a:t>
            </a:r>
            <a:endParaRPr lang="en-GB" sz="1800" dirty="0">
              <a:latin typeface="Century Gothic" panose="020B0502020202020204" pitchFamily="34" charset="0"/>
            </a:endParaRPr>
          </a:p>
          <a:p>
            <a:endParaRPr lang="en-GB" sz="1800" dirty="0"/>
          </a:p>
        </p:txBody>
      </p:sp>
      <p:pic>
        <p:nvPicPr>
          <p:cNvPr id="4" name="Picture 3"/>
          <p:cNvPicPr>
            <a:picLocks noChangeAspect="1"/>
          </p:cNvPicPr>
          <p:nvPr/>
        </p:nvPicPr>
        <p:blipFill rotWithShape="1">
          <a:blip r:embed="rId2"/>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2405263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334" y="286603"/>
            <a:ext cx="10058400" cy="1220921"/>
          </a:xfrm>
        </p:spPr>
        <p:txBody>
          <a:bodyPr>
            <a:normAutofit fontScale="90000"/>
          </a:bodyPr>
          <a:lstStyle/>
          <a:p>
            <a:pPr algn="ctr"/>
            <a:r>
              <a:rPr lang="en-GB" b="1" u="sng" dirty="0" smtClean="0">
                <a:latin typeface="Century Gothic" panose="020B0502020202020204" pitchFamily="34" charset="0"/>
              </a:rPr>
              <a:t>In summary:</a:t>
            </a:r>
            <a:r>
              <a:rPr lang="en-GB" dirty="0" smtClean="0"/>
              <a:t/>
            </a:r>
            <a:br>
              <a:rPr lang="en-GB" dirty="0" smtClean="0"/>
            </a:br>
            <a:endParaRPr lang="en-GB" dirty="0"/>
          </a:p>
        </p:txBody>
      </p:sp>
      <p:sp>
        <p:nvSpPr>
          <p:cNvPr id="3" name="Content Placeholder 2"/>
          <p:cNvSpPr>
            <a:spLocks noGrp="1"/>
          </p:cNvSpPr>
          <p:nvPr>
            <p:ph idx="1"/>
          </p:nvPr>
        </p:nvSpPr>
        <p:spPr>
          <a:xfrm>
            <a:off x="113976" y="1705232"/>
            <a:ext cx="5181600" cy="4835612"/>
          </a:xfrm>
        </p:spPr>
        <p:txBody>
          <a:bodyPr>
            <a:normAutofit fontScale="25000" lnSpcReduction="20000"/>
          </a:bodyPr>
          <a:lstStyle/>
          <a:p>
            <a:pPr lvl="1">
              <a:lnSpc>
                <a:spcPct val="120000"/>
              </a:lnSpc>
              <a:buClrTx/>
              <a:buFont typeface="Arial" panose="020B0604020202020204" pitchFamily="34" charset="0"/>
              <a:buChar char="•"/>
            </a:pPr>
            <a:r>
              <a:rPr lang="en-GB" sz="7200" b="1" dirty="0" smtClean="0">
                <a:latin typeface="Century Gothic" panose="020B0502020202020204" pitchFamily="34" charset="0"/>
              </a:rPr>
              <a:t> </a:t>
            </a:r>
            <a:r>
              <a:rPr lang="en-GB" sz="7200" dirty="0" smtClean="0">
                <a:latin typeface="Century Gothic" panose="020B0502020202020204" pitchFamily="34" charset="0"/>
              </a:rPr>
              <a:t>Students </a:t>
            </a:r>
            <a:r>
              <a:rPr lang="en-GB" sz="7200" dirty="0">
                <a:latin typeface="Century Gothic" panose="020B0502020202020204" pitchFamily="34" charset="0"/>
              </a:rPr>
              <a:t>engage in the feedback there and then. </a:t>
            </a:r>
          </a:p>
          <a:p>
            <a:pPr lvl="1">
              <a:lnSpc>
                <a:spcPct val="120000"/>
              </a:lnSpc>
              <a:buClrTx/>
              <a:buFont typeface="Arial" panose="020B0604020202020204" pitchFamily="34" charset="0"/>
              <a:buChar char="•"/>
            </a:pPr>
            <a:r>
              <a:rPr lang="en-GB" sz="7200" dirty="0" smtClean="0">
                <a:latin typeface="Century Gothic" panose="020B0502020202020204" pitchFamily="34" charset="0"/>
              </a:rPr>
              <a:t>The </a:t>
            </a:r>
            <a:r>
              <a:rPr lang="en-GB" sz="7200" dirty="0">
                <a:latin typeface="Century Gothic" panose="020B0502020202020204" pitchFamily="34" charset="0"/>
              </a:rPr>
              <a:t>feedback is relevant and immediate; the best time to ensure change is when they </a:t>
            </a:r>
            <a:r>
              <a:rPr lang="en-GB" sz="7200" dirty="0" smtClean="0">
                <a:latin typeface="Century Gothic" panose="020B0502020202020204" pitchFamily="34" charset="0"/>
              </a:rPr>
              <a:t>are </a:t>
            </a:r>
            <a:r>
              <a:rPr lang="en-GB" sz="7200" dirty="0">
                <a:latin typeface="Century Gothic" panose="020B0502020202020204" pitchFamily="34" charset="0"/>
              </a:rPr>
              <a:t>thinking. </a:t>
            </a:r>
            <a:endParaRPr lang="en-GB" sz="7200" dirty="0" smtClean="0">
              <a:latin typeface="Century Gothic" panose="020B0502020202020204" pitchFamily="34" charset="0"/>
            </a:endParaRPr>
          </a:p>
          <a:p>
            <a:pPr lvl="1">
              <a:lnSpc>
                <a:spcPct val="120000"/>
              </a:lnSpc>
              <a:buClrTx/>
              <a:buFont typeface="Arial" panose="020B0604020202020204" pitchFamily="34" charset="0"/>
              <a:buChar char="•"/>
            </a:pPr>
            <a:r>
              <a:rPr lang="en-GB" sz="7200" dirty="0" smtClean="0">
                <a:latin typeface="Century Gothic" panose="020B0502020202020204" pitchFamily="34" charset="0"/>
              </a:rPr>
              <a:t>The </a:t>
            </a:r>
            <a:r>
              <a:rPr lang="en-GB" sz="7200" dirty="0">
                <a:latin typeface="Century Gothic" panose="020B0502020202020204" pitchFamily="34" charset="0"/>
              </a:rPr>
              <a:t>feedback is given at the point it is usually needed most – when the student is </a:t>
            </a:r>
            <a:r>
              <a:rPr lang="en-GB" sz="7200" dirty="0" smtClean="0">
                <a:latin typeface="Century Gothic" panose="020B0502020202020204" pitchFamily="34" charset="0"/>
              </a:rPr>
              <a:t>working</a:t>
            </a:r>
            <a:r>
              <a:rPr lang="en-GB" sz="7200" dirty="0">
                <a:latin typeface="Century Gothic" panose="020B0502020202020204" pitchFamily="34" charset="0"/>
              </a:rPr>
              <a:t>. </a:t>
            </a:r>
            <a:endParaRPr lang="en-GB" sz="7200" dirty="0" smtClean="0">
              <a:latin typeface="Century Gothic" panose="020B0502020202020204" pitchFamily="34" charset="0"/>
            </a:endParaRPr>
          </a:p>
          <a:p>
            <a:pPr lvl="1">
              <a:lnSpc>
                <a:spcPct val="120000"/>
              </a:lnSpc>
              <a:buClrTx/>
              <a:buFont typeface="Arial" panose="020B0604020202020204" pitchFamily="34" charset="0"/>
              <a:buChar char="•"/>
            </a:pPr>
            <a:r>
              <a:rPr lang="en-GB" sz="7200" dirty="0" smtClean="0">
                <a:latin typeface="Century Gothic" panose="020B0502020202020204" pitchFamily="34" charset="0"/>
              </a:rPr>
              <a:t>The </a:t>
            </a:r>
            <a:r>
              <a:rPr lang="en-GB" sz="7200" dirty="0">
                <a:latin typeface="Century Gothic" panose="020B0502020202020204" pitchFamily="34" charset="0"/>
              </a:rPr>
              <a:t>feedback is </a:t>
            </a:r>
            <a:r>
              <a:rPr lang="en-GB" sz="7200" dirty="0" smtClean="0">
                <a:latin typeface="Century Gothic" panose="020B0502020202020204" pitchFamily="34" charset="0"/>
              </a:rPr>
              <a:t>personal.</a:t>
            </a:r>
            <a:endParaRPr lang="en-GB" sz="7200" dirty="0">
              <a:latin typeface="Century Gothic" panose="020B0502020202020204" pitchFamily="34" charset="0"/>
            </a:endParaRPr>
          </a:p>
          <a:p>
            <a:pPr lvl="1">
              <a:lnSpc>
                <a:spcPct val="120000"/>
              </a:lnSpc>
              <a:buClrTx/>
              <a:buFont typeface="Arial" panose="020B0604020202020204" pitchFamily="34" charset="0"/>
              <a:buChar char="•"/>
            </a:pPr>
            <a:r>
              <a:rPr lang="en-GB" sz="7200" dirty="0" smtClean="0">
                <a:latin typeface="Century Gothic" panose="020B0502020202020204" pitchFamily="34" charset="0"/>
              </a:rPr>
              <a:t>The </a:t>
            </a:r>
            <a:r>
              <a:rPr lang="en-GB" sz="7200" dirty="0">
                <a:latin typeface="Century Gothic" panose="020B0502020202020204" pitchFamily="34" charset="0"/>
              </a:rPr>
              <a:t>feedback includes examples and </a:t>
            </a:r>
            <a:r>
              <a:rPr lang="en-GB" sz="7200" dirty="0" smtClean="0">
                <a:latin typeface="Century Gothic" panose="020B0502020202020204" pitchFamily="34" charset="0"/>
              </a:rPr>
              <a:t>models.</a:t>
            </a:r>
            <a:endParaRPr lang="en-GB" sz="7200" dirty="0">
              <a:latin typeface="Century Gothic" panose="020B0502020202020204" pitchFamily="34" charset="0"/>
            </a:endParaRPr>
          </a:p>
          <a:p>
            <a:pPr lvl="1">
              <a:lnSpc>
                <a:spcPct val="120000"/>
              </a:lnSpc>
              <a:buClrTx/>
              <a:buFont typeface="Arial" panose="020B0604020202020204" pitchFamily="34" charset="0"/>
              <a:buChar char="•"/>
            </a:pPr>
            <a:r>
              <a:rPr lang="en-GB" sz="7200" dirty="0" smtClean="0">
                <a:latin typeface="Century Gothic" panose="020B0502020202020204" pitchFamily="34" charset="0"/>
              </a:rPr>
              <a:t>The </a:t>
            </a:r>
            <a:r>
              <a:rPr lang="en-GB" sz="7200" dirty="0">
                <a:latin typeface="Century Gothic" panose="020B0502020202020204" pitchFamily="34" charset="0"/>
              </a:rPr>
              <a:t>feedback can be used to develop the whole </a:t>
            </a:r>
            <a:r>
              <a:rPr lang="en-GB" sz="7200" dirty="0" smtClean="0">
                <a:latin typeface="Century Gothic" panose="020B0502020202020204" pitchFamily="34" charset="0"/>
              </a:rPr>
              <a:t>class.</a:t>
            </a:r>
          </a:p>
          <a:p>
            <a:pPr lvl="1">
              <a:lnSpc>
                <a:spcPct val="120000"/>
              </a:lnSpc>
              <a:buClrTx/>
              <a:buFont typeface="Arial" panose="020B0604020202020204" pitchFamily="34" charset="0"/>
              <a:buChar char="•"/>
            </a:pPr>
            <a:r>
              <a:rPr lang="en-GB" sz="7200" dirty="0" smtClean="0">
                <a:latin typeface="Century Gothic" panose="020B0502020202020204" pitchFamily="34" charset="0"/>
              </a:rPr>
              <a:t>The </a:t>
            </a:r>
            <a:r>
              <a:rPr lang="en-GB" sz="7200" dirty="0">
                <a:latin typeface="Century Gothic" panose="020B0502020202020204" pitchFamily="34" charset="0"/>
              </a:rPr>
              <a:t>feedback is appropriately differentiated. </a:t>
            </a:r>
          </a:p>
          <a:p>
            <a:pPr marL="201168" lvl="1" indent="0">
              <a:buClrTx/>
              <a:buNone/>
            </a:pPr>
            <a:endParaRPr lang="en-GB" sz="8000" dirty="0">
              <a:latin typeface="Century Gothic" panose="020B0502020202020204" pitchFamily="34" charset="0"/>
            </a:endParaRPr>
          </a:p>
          <a:p>
            <a:pPr marL="0" indent="0">
              <a:buNone/>
            </a:pPr>
            <a:endParaRPr lang="en-GB" dirty="0"/>
          </a:p>
        </p:txBody>
      </p:sp>
      <p:pic>
        <p:nvPicPr>
          <p:cNvPr id="4" name="Picture 3"/>
          <p:cNvPicPr>
            <a:picLocks noChangeAspect="1"/>
          </p:cNvPicPr>
          <p:nvPr/>
        </p:nvPicPr>
        <p:blipFill rotWithShape="1">
          <a:blip r:embed="rId2"/>
          <a:srcRect l="4548" r="3933" b="25163"/>
          <a:stretch/>
        </p:blipFill>
        <p:spPr>
          <a:xfrm>
            <a:off x="5494638" y="2183027"/>
            <a:ext cx="6326659" cy="3880022"/>
          </a:xfrm>
          <a:prstGeom prst="rect">
            <a:avLst/>
          </a:prstGeom>
        </p:spPr>
      </p:pic>
      <p:cxnSp>
        <p:nvCxnSpPr>
          <p:cNvPr id="6" name="Straight Arrow Connector 5"/>
          <p:cNvCxnSpPr/>
          <p:nvPr/>
        </p:nvCxnSpPr>
        <p:spPr>
          <a:xfrm flipH="1">
            <a:off x="8847438" y="1227437"/>
            <a:ext cx="370702" cy="20512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7805351" y="833631"/>
            <a:ext cx="2825578"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latin typeface="Century Gothic" panose="020B0502020202020204" pitchFamily="34" charset="0"/>
              </a:rPr>
              <a:t>There should be more red pen feedback than green pen feedback.</a:t>
            </a:r>
            <a:endParaRPr lang="en-GB" dirty="0">
              <a:latin typeface="Century Gothic" panose="020B0502020202020204" pitchFamily="34" charset="0"/>
            </a:endParaRPr>
          </a:p>
        </p:txBody>
      </p:sp>
      <p:pic>
        <p:nvPicPr>
          <p:cNvPr id="7" name="Picture 6"/>
          <p:cNvPicPr>
            <a:picLocks noChangeAspect="1"/>
          </p:cNvPicPr>
          <p:nvPr/>
        </p:nvPicPr>
        <p:blipFill rotWithShape="1">
          <a:blip r:embed="rId3"/>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2941587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entury Gothic" panose="020B0502020202020204" pitchFamily="34" charset="0"/>
              </a:rPr>
              <a:t>What do we expect of our students?</a:t>
            </a:r>
            <a:endParaRPr lang="en-GB" b="1" dirty="0">
              <a:latin typeface="Century Gothic" panose="020B0502020202020204" pitchFamily="34" charset="0"/>
            </a:endParaRPr>
          </a:p>
        </p:txBody>
      </p:sp>
      <p:pic>
        <p:nvPicPr>
          <p:cNvPr id="6" name="Picture 5"/>
          <p:cNvPicPr>
            <a:picLocks noChangeAspect="1"/>
          </p:cNvPicPr>
          <p:nvPr/>
        </p:nvPicPr>
        <p:blipFill rotWithShape="1">
          <a:blip r:embed="rId2"/>
          <a:srcRect l="13405" t="41392" r="73670" b="36903"/>
          <a:stretch/>
        </p:blipFill>
        <p:spPr>
          <a:xfrm>
            <a:off x="10672959" y="286603"/>
            <a:ext cx="1158256" cy="1094057"/>
          </a:xfrm>
          <a:prstGeom prst="rect">
            <a:avLst/>
          </a:prstGeom>
        </p:spPr>
      </p:pic>
      <p:sp>
        <p:nvSpPr>
          <p:cNvPr id="3" name="TextBox 2"/>
          <p:cNvSpPr txBox="1"/>
          <p:nvPr/>
        </p:nvSpPr>
        <p:spPr>
          <a:xfrm>
            <a:off x="951978" y="1779687"/>
            <a:ext cx="11009363" cy="4801314"/>
          </a:xfrm>
          <a:prstGeom prst="rect">
            <a:avLst/>
          </a:prstGeom>
          <a:noFill/>
        </p:spPr>
        <p:txBody>
          <a:bodyPr wrap="square" rtlCol="0">
            <a:spAutoFit/>
          </a:bodyPr>
          <a:lstStyle/>
          <a:p>
            <a:pPr marL="285750" indent="-285750">
              <a:buFont typeface="Arial" panose="020B0604020202020204" pitchFamily="34" charset="0"/>
              <a:buChar char="•"/>
            </a:pPr>
            <a:r>
              <a:rPr lang="en-GB" dirty="0" smtClean="0">
                <a:solidFill>
                  <a:prstClr val="black"/>
                </a:solidFill>
                <a:latin typeface="Century Gothic" panose="020B0502020202020204" pitchFamily="34" charset="0"/>
              </a:rPr>
              <a:t>Bring all the correct equipment, which includes:</a:t>
            </a:r>
          </a:p>
          <a:p>
            <a:pPr marL="742950" lvl="1" indent="-285750">
              <a:buFont typeface="Arial" panose="020B0604020202020204" pitchFamily="34" charset="0"/>
              <a:buChar char="•"/>
            </a:pPr>
            <a:r>
              <a:rPr lang="en-GB" dirty="0" smtClean="0">
                <a:solidFill>
                  <a:prstClr val="black"/>
                </a:solidFill>
                <a:latin typeface="Century Gothic" panose="020B0502020202020204" pitchFamily="34" charset="0"/>
              </a:rPr>
              <a:t> </a:t>
            </a:r>
            <a:r>
              <a:rPr lang="en-GB" dirty="0" smtClean="0">
                <a:solidFill>
                  <a:schemeClr val="accent1">
                    <a:lumMod val="75000"/>
                  </a:schemeClr>
                </a:solidFill>
                <a:latin typeface="Century Gothic" panose="020B0502020202020204" pitchFamily="34" charset="0"/>
              </a:rPr>
              <a:t>blue/black</a:t>
            </a:r>
            <a:r>
              <a:rPr lang="en-GB" dirty="0" smtClean="0">
                <a:solidFill>
                  <a:prstClr val="black"/>
                </a:solidFill>
                <a:latin typeface="Century Gothic" panose="020B0502020202020204" pitchFamily="34" charset="0"/>
              </a:rPr>
              <a:t> pen</a:t>
            </a:r>
          </a:p>
          <a:p>
            <a:pPr marL="742950" lvl="1" indent="-285750">
              <a:buFont typeface="Arial" panose="020B0604020202020204" pitchFamily="34" charset="0"/>
              <a:buChar char="•"/>
            </a:pPr>
            <a:r>
              <a:rPr lang="en-GB" dirty="0" smtClean="0">
                <a:solidFill>
                  <a:srgbClr val="FF0000"/>
                </a:solidFill>
                <a:latin typeface="Century Gothic" panose="020B0502020202020204" pitchFamily="34" charset="0"/>
              </a:rPr>
              <a:t>red pen</a:t>
            </a:r>
          </a:p>
          <a:p>
            <a:pPr marL="742950" lvl="1" indent="-285750">
              <a:buFont typeface="Arial" panose="020B0604020202020204" pitchFamily="34" charset="0"/>
              <a:buChar char="•"/>
            </a:pPr>
            <a:r>
              <a:rPr lang="en-GB" dirty="0" smtClean="0">
                <a:solidFill>
                  <a:prstClr val="black"/>
                </a:solidFill>
                <a:latin typeface="Century Gothic" panose="020B0502020202020204" pitchFamily="34" charset="0"/>
              </a:rPr>
              <a:t>PSD</a:t>
            </a:r>
          </a:p>
          <a:p>
            <a:pPr marL="742950" lvl="1" indent="-285750">
              <a:buFont typeface="Arial" panose="020B0604020202020204" pitchFamily="34" charset="0"/>
              <a:buChar char="•"/>
            </a:pPr>
            <a:r>
              <a:rPr lang="en-GB" dirty="0" smtClean="0">
                <a:solidFill>
                  <a:prstClr val="black"/>
                </a:solidFill>
                <a:latin typeface="Century Gothic" panose="020B0502020202020204" pitchFamily="34" charset="0"/>
              </a:rPr>
              <a:t>Ruler</a:t>
            </a:r>
          </a:p>
          <a:p>
            <a:pPr marL="742950" lvl="1" indent="-285750">
              <a:buFont typeface="Arial" panose="020B0604020202020204" pitchFamily="34" charset="0"/>
              <a:buChar char="•"/>
            </a:pPr>
            <a:r>
              <a:rPr lang="en-GB" dirty="0" smtClean="0">
                <a:solidFill>
                  <a:prstClr val="black"/>
                </a:solidFill>
                <a:latin typeface="Century Gothic" panose="020B0502020202020204" pitchFamily="34" charset="0"/>
              </a:rPr>
              <a:t>Calculator</a:t>
            </a:r>
          </a:p>
          <a:p>
            <a:pPr marL="742950" lvl="1" indent="-285750">
              <a:buFont typeface="Arial" panose="020B0604020202020204" pitchFamily="34" charset="0"/>
              <a:buChar char="•"/>
            </a:pPr>
            <a:r>
              <a:rPr lang="en-GB" dirty="0">
                <a:solidFill>
                  <a:prstClr val="black"/>
                </a:solidFill>
                <a:latin typeface="Century Gothic" panose="020B0502020202020204" pitchFamily="34" charset="0"/>
              </a:rPr>
              <a:t>R</a:t>
            </a:r>
            <a:r>
              <a:rPr lang="en-GB" dirty="0" smtClean="0">
                <a:solidFill>
                  <a:prstClr val="black"/>
                </a:solidFill>
                <a:latin typeface="Century Gothic" panose="020B0502020202020204" pitchFamily="34" charset="0"/>
              </a:rPr>
              <a:t>eading book</a:t>
            </a:r>
          </a:p>
          <a:p>
            <a:pPr lvl="1"/>
            <a:endParaRPr lang="en-GB" dirty="0" smtClean="0">
              <a:solidFill>
                <a:prstClr val="black"/>
              </a:solidFill>
              <a:latin typeface="Century Gothic" panose="020B0502020202020204" pitchFamily="34" charset="0"/>
            </a:endParaRPr>
          </a:p>
          <a:p>
            <a:pPr marL="285750" indent="-285750">
              <a:buFont typeface="Arial" panose="020B0604020202020204" pitchFamily="34" charset="0"/>
              <a:buChar char="•"/>
            </a:pPr>
            <a:r>
              <a:rPr lang="en-GB" dirty="0">
                <a:solidFill>
                  <a:prstClr val="black"/>
                </a:solidFill>
                <a:latin typeface="Century Gothic" panose="020B0502020202020204" pitchFamily="34" charset="0"/>
              </a:rPr>
              <a:t>H</a:t>
            </a:r>
            <a:r>
              <a:rPr lang="en-GB" dirty="0" smtClean="0">
                <a:solidFill>
                  <a:prstClr val="black"/>
                </a:solidFill>
                <a:latin typeface="Century Gothic" panose="020B0502020202020204" pitchFamily="34" charset="0"/>
              </a:rPr>
              <a:t>ave all the correct books for the day’s lessons.</a:t>
            </a:r>
          </a:p>
          <a:p>
            <a:pPr marL="285750" indent="-285750">
              <a:buFont typeface="Arial" panose="020B0604020202020204" pitchFamily="34" charset="0"/>
              <a:buChar char="•"/>
            </a:pPr>
            <a:r>
              <a:rPr lang="en-GB" dirty="0" smtClean="0">
                <a:solidFill>
                  <a:prstClr val="black"/>
                </a:solidFill>
                <a:latin typeface="Century Gothic" panose="020B0502020202020204" pitchFamily="34" charset="0"/>
              </a:rPr>
              <a:t>Enter the classroom in silence, stand silently behind their chairs and sit in the correct seating plan.</a:t>
            </a:r>
          </a:p>
          <a:p>
            <a:pPr marL="285750" indent="-285750">
              <a:buFont typeface="Arial" panose="020B0604020202020204" pitchFamily="34" charset="0"/>
              <a:buChar char="•"/>
            </a:pPr>
            <a:r>
              <a:rPr lang="en-GB" dirty="0" smtClean="0">
                <a:solidFill>
                  <a:prstClr val="black"/>
                </a:solidFill>
                <a:latin typeface="Century Gothic" panose="020B0502020202020204" pitchFamily="34" charset="0"/>
              </a:rPr>
              <a:t>Begin activities immediately – the ‘thinking classroom’.</a:t>
            </a:r>
            <a:endParaRPr lang="en-GB" dirty="0">
              <a:solidFill>
                <a:prstClr val="black"/>
              </a:solidFill>
              <a:latin typeface="Century Gothic" panose="020B0502020202020204" pitchFamily="34" charset="0"/>
            </a:endParaRPr>
          </a:p>
          <a:p>
            <a:pPr marL="285750" indent="-285750">
              <a:buFont typeface="Arial" panose="020B0604020202020204" pitchFamily="34" charset="0"/>
              <a:buChar char="•"/>
            </a:pPr>
            <a:r>
              <a:rPr lang="en-GB" dirty="0" smtClean="0">
                <a:solidFill>
                  <a:prstClr val="black"/>
                </a:solidFill>
                <a:latin typeface="Century Gothic" panose="020B0502020202020204" pitchFamily="34" charset="0"/>
              </a:rPr>
              <a:t>Challenge themselves to complete extension tasks, HOT skills questions.</a:t>
            </a:r>
          </a:p>
          <a:p>
            <a:pPr marL="285750" indent="-285750">
              <a:buFont typeface="Arial" panose="020B0604020202020204" pitchFamily="34" charset="0"/>
              <a:buChar char="•"/>
            </a:pPr>
            <a:r>
              <a:rPr lang="en-GB" dirty="0" smtClean="0">
                <a:solidFill>
                  <a:prstClr val="black"/>
                </a:solidFill>
                <a:latin typeface="Century Gothic" panose="020B0502020202020204" pitchFamily="34" charset="0"/>
              </a:rPr>
              <a:t>Take an active role in the class, engaging in all learning activities.</a:t>
            </a:r>
          </a:p>
          <a:p>
            <a:pPr marL="285750" indent="-285750">
              <a:buFont typeface="Arial" panose="020B0604020202020204" pitchFamily="34" charset="0"/>
              <a:buChar char="•"/>
            </a:pPr>
            <a:r>
              <a:rPr lang="en-GB" dirty="0" smtClean="0">
                <a:solidFill>
                  <a:prstClr val="black"/>
                </a:solidFill>
                <a:latin typeface="Century Gothic" panose="020B0502020202020204" pitchFamily="34" charset="0"/>
              </a:rPr>
              <a:t>Take ownership for their learning by engaging in live feedback with the teacher.</a:t>
            </a:r>
          </a:p>
          <a:p>
            <a:endParaRPr lang="en-GB" dirty="0">
              <a:solidFill>
                <a:prstClr val="black"/>
              </a:solidFill>
              <a:latin typeface="Century Gothic" panose="020B0502020202020204" pitchFamily="34" charset="0"/>
            </a:endParaRPr>
          </a:p>
          <a:p>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376528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1"/>
                </a:solidFill>
                <a:latin typeface="Century Gothic" panose="020B0502020202020204" pitchFamily="34" charset="0"/>
              </a:rPr>
              <a:t>What can you expect from us?</a:t>
            </a:r>
            <a:endParaRPr lang="en-GB" b="1" dirty="0">
              <a:solidFill>
                <a:schemeClr val="tx1"/>
              </a:solidFill>
              <a:latin typeface="Century Gothic" panose="020B0502020202020204" pitchFamily="34" charset="0"/>
            </a:endParaRPr>
          </a:p>
        </p:txBody>
      </p:sp>
      <p:sp>
        <p:nvSpPr>
          <p:cNvPr id="3" name="Content Placeholder 2"/>
          <p:cNvSpPr>
            <a:spLocks noGrp="1"/>
          </p:cNvSpPr>
          <p:nvPr>
            <p:ph idx="1"/>
          </p:nvPr>
        </p:nvSpPr>
        <p:spPr>
          <a:xfrm>
            <a:off x="1097280" y="2028614"/>
            <a:ext cx="10058399" cy="4023360"/>
          </a:xfrm>
        </p:spPr>
        <p:txBody>
          <a:bodyPr>
            <a:normAutofit lnSpcReduction="10000"/>
          </a:bodyPr>
          <a:lstStyle/>
          <a:p>
            <a:pPr lvl="1">
              <a:lnSpc>
                <a:spcPct val="150000"/>
              </a:lnSpc>
              <a:buClrTx/>
              <a:buFont typeface="Arial" panose="020B0604020202020204" pitchFamily="34" charset="0"/>
              <a:buChar char="•"/>
            </a:pPr>
            <a:r>
              <a:rPr lang="en-GB" sz="2000" dirty="0" smtClean="0">
                <a:solidFill>
                  <a:schemeClr val="tx1"/>
                </a:solidFill>
                <a:latin typeface="Century Gothic" panose="020B0502020202020204" pitchFamily="34" charset="0"/>
              </a:rPr>
              <a:t>Books </a:t>
            </a:r>
            <a:r>
              <a:rPr lang="en-GB" sz="2000" dirty="0" smtClean="0">
                <a:solidFill>
                  <a:schemeClr val="tx1"/>
                </a:solidFill>
                <a:latin typeface="Century Gothic" panose="020B0502020202020204" pitchFamily="34" charset="0"/>
              </a:rPr>
              <a:t>are reviewed regularly alongside the student both verbally and written.</a:t>
            </a:r>
          </a:p>
          <a:p>
            <a:pPr lvl="1">
              <a:lnSpc>
                <a:spcPct val="150000"/>
              </a:lnSpc>
              <a:buClrTx/>
              <a:buFont typeface="Arial" panose="020B0604020202020204" pitchFamily="34" charset="0"/>
              <a:buChar char="•"/>
            </a:pPr>
            <a:r>
              <a:rPr lang="en-GB" sz="2000" dirty="0" smtClean="0">
                <a:solidFill>
                  <a:schemeClr val="tx1"/>
                </a:solidFill>
                <a:latin typeface="Century Gothic" panose="020B0502020202020204" pitchFamily="34" charset="0"/>
              </a:rPr>
              <a:t>Reward </a:t>
            </a:r>
            <a:r>
              <a:rPr lang="en-GB" sz="2000" dirty="0" smtClean="0">
                <a:solidFill>
                  <a:schemeClr val="tx1"/>
                </a:solidFill>
                <a:latin typeface="Century Gothic" panose="020B0502020202020204" pitchFamily="34" charset="0"/>
              </a:rPr>
              <a:t>points, positive notes and post cards home are used to celebrate successes.</a:t>
            </a:r>
          </a:p>
          <a:p>
            <a:pPr lvl="1">
              <a:lnSpc>
                <a:spcPct val="150000"/>
              </a:lnSpc>
              <a:buClrTx/>
              <a:buFont typeface="Arial" panose="020B0604020202020204" pitchFamily="34" charset="0"/>
              <a:buChar char="•"/>
            </a:pPr>
            <a:r>
              <a:rPr lang="en-GB" sz="2000" dirty="0" smtClean="0">
                <a:solidFill>
                  <a:schemeClr val="tx1"/>
                </a:solidFill>
                <a:latin typeface="Century Gothic" panose="020B0502020202020204" pitchFamily="34" charset="0"/>
              </a:rPr>
              <a:t>Behaviour </a:t>
            </a:r>
            <a:r>
              <a:rPr lang="en-GB" sz="2000" dirty="0" smtClean="0">
                <a:solidFill>
                  <a:schemeClr val="tx1"/>
                </a:solidFill>
                <a:latin typeface="Century Gothic" panose="020B0502020202020204" pitchFamily="34" charset="0"/>
              </a:rPr>
              <a:t>pyramid is followed clearly.</a:t>
            </a:r>
          </a:p>
          <a:p>
            <a:pPr lvl="1">
              <a:lnSpc>
                <a:spcPct val="150000"/>
              </a:lnSpc>
              <a:buClrTx/>
              <a:buFont typeface="Arial" panose="020B0604020202020204" pitchFamily="34" charset="0"/>
              <a:buChar char="•"/>
            </a:pPr>
            <a:r>
              <a:rPr lang="en-GB" sz="2000" dirty="0" smtClean="0">
                <a:solidFill>
                  <a:schemeClr val="tx1"/>
                </a:solidFill>
                <a:latin typeface="Century Gothic" panose="020B0502020202020204" pitchFamily="34" charset="0"/>
              </a:rPr>
              <a:t>Lessons </a:t>
            </a:r>
            <a:r>
              <a:rPr lang="en-GB" sz="2000" dirty="0" smtClean="0">
                <a:solidFill>
                  <a:schemeClr val="tx1"/>
                </a:solidFill>
                <a:latin typeface="Century Gothic" panose="020B0502020202020204" pitchFamily="34" charset="0"/>
              </a:rPr>
              <a:t>are challenging, engaging and promote resilient, independent learners.</a:t>
            </a:r>
          </a:p>
          <a:p>
            <a:pPr lvl="1">
              <a:lnSpc>
                <a:spcPct val="150000"/>
              </a:lnSpc>
              <a:buClrTx/>
              <a:buFont typeface="Arial" panose="020B0604020202020204" pitchFamily="34" charset="0"/>
              <a:buChar char="•"/>
            </a:pPr>
            <a:r>
              <a:rPr lang="en-GB" sz="2000" dirty="0" smtClean="0">
                <a:solidFill>
                  <a:schemeClr val="tx1"/>
                </a:solidFill>
                <a:latin typeface="Century Gothic" panose="020B0502020202020204" pitchFamily="34" charset="0"/>
              </a:rPr>
              <a:t>Homework </a:t>
            </a:r>
            <a:r>
              <a:rPr lang="en-GB" sz="2000" dirty="0" smtClean="0">
                <a:solidFill>
                  <a:schemeClr val="tx1"/>
                </a:solidFill>
                <a:latin typeface="Century Gothic" panose="020B0502020202020204" pitchFamily="34" charset="0"/>
              </a:rPr>
              <a:t>is set consistently and at an appropriate level of challenge.</a:t>
            </a:r>
          </a:p>
          <a:p>
            <a:pPr lvl="1">
              <a:lnSpc>
                <a:spcPct val="150000"/>
              </a:lnSpc>
              <a:buClrTx/>
              <a:buFont typeface="Arial" panose="020B0604020202020204" pitchFamily="34" charset="0"/>
              <a:buChar char="•"/>
            </a:pPr>
            <a:r>
              <a:rPr lang="en-GB" sz="2000" dirty="0" smtClean="0">
                <a:solidFill>
                  <a:schemeClr val="tx1"/>
                </a:solidFill>
                <a:latin typeface="Century Gothic" panose="020B0502020202020204" pitchFamily="34" charset="0"/>
              </a:rPr>
              <a:t>Quality </a:t>
            </a:r>
            <a:r>
              <a:rPr lang="en-GB" sz="2000" dirty="0" smtClean="0">
                <a:solidFill>
                  <a:schemeClr val="tx1"/>
                </a:solidFill>
                <a:latin typeface="Century Gothic" panose="020B0502020202020204" pitchFamily="34" charset="0"/>
              </a:rPr>
              <a:t>first teaching ensures all lessons can be accessed by all our students.</a:t>
            </a:r>
          </a:p>
          <a:p>
            <a:endParaRPr lang="en-GB" dirty="0"/>
          </a:p>
          <a:p>
            <a:endParaRPr lang="en-GB" dirty="0"/>
          </a:p>
        </p:txBody>
      </p:sp>
      <p:pic>
        <p:nvPicPr>
          <p:cNvPr id="5" name="Picture 4"/>
          <p:cNvPicPr>
            <a:picLocks noChangeAspect="1"/>
          </p:cNvPicPr>
          <p:nvPr/>
        </p:nvPicPr>
        <p:blipFill rotWithShape="1">
          <a:blip r:embed="rId2"/>
          <a:srcRect l="13405" t="41392" r="73670" b="36903"/>
          <a:stretch/>
        </p:blipFill>
        <p:spPr>
          <a:xfrm>
            <a:off x="10576552" y="464952"/>
            <a:ext cx="1158256" cy="1094057"/>
          </a:xfrm>
          <a:prstGeom prst="rect">
            <a:avLst/>
          </a:prstGeom>
        </p:spPr>
      </p:pic>
    </p:spTree>
    <p:extLst>
      <p:ext uri="{BB962C8B-B14F-4D97-AF65-F5344CB8AC3E}">
        <p14:creationId xmlns:p14="http://schemas.microsoft.com/office/powerpoint/2010/main" val="3671119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entury Gothic" panose="020B0502020202020204" pitchFamily="34" charset="0"/>
              </a:rPr>
              <a:t>What can you do?</a:t>
            </a:r>
            <a:endParaRPr lang="en-GB" b="1" dirty="0">
              <a:latin typeface="Century Gothic" panose="020B0502020202020204" pitchFamily="34" charset="0"/>
            </a:endParaRPr>
          </a:p>
        </p:txBody>
      </p:sp>
      <p:sp>
        <p:nvSpPr>
          <p:cNvPr id="3" name="Content Placeholder 2"/>
          <p:cNvSpPr>
            <a:spLocks noGrp="1"/>
          </p:cNvSpPr>
          <p:nvPr>
            <p:ph idx="1"/>
          </p:nvPr>
        </p:nvSpPr>
        <p:spPr/>
        <p:txBody>
          <a:bodyPr>
            <a:normAutofit/>
          </a:bodyPr>
          <a:lstStyle/>
          <a:p>
            <a:pPr lvl="1">
              <a:lnSpc>
                <a:spcPct val="200000"/>
              </a:lnSpc>
              <a:buClrTx/>
              <a:buFont typeface="Arial" panose="020B0604020202020204" pitchFamily="34" charset="0"/>
              <a:buChar char="•"/>
            </a:pPr>
            <a:r>
              <a:rPr lang="en-GB" sz="2000" dirty="0" smtClean="0">
                <a:solidFill>
                  <a:schemeClr val="tx1"/>
                </a:solidFill>
                <a:latin typeface="Century Gothic" panose="020B0502020202020204" pitchFamily="34" charset="0"/>
              </a:rPr>
              <a:t>Encourage </a:t>
            </a:r>
            <a:r>
              <a:rPr lang="en-GB" sz="2000" dirty="0" smtClean="0">
                <a:solidFill>
                  <a:schemeClr val="tx1"/>
                </a:solidFill>
                <a:latin typeface="Century Gothic" panose="020B0502020202020204" pitchFamily="34" charset="0"/>
              </a:rPr>
              <a:t>your children to read.</a:t>
            </a:r>
          </a:p>
          <a:p>
            <a:pPr lvl="1">
              <a:lnSpc>
                <a:spcPct val="200000"/>
              </a:lnSpc>
              <a:buClrTx/>
              <a:buFont typeface="Arial" panose="020B0604020202020204" pitchFamily="34" charset="0"/>
              <a:buChar char="•"/>
            </a:pPr>
            <a:r>
              <a:rPr lang="en-GB" sz="2000" dirty="0" smtClean="0">
                <a:solidFill>
                  <a:schemeClr val="tx1"/>
                </a:solidFill>
                <a:latin typeface="Century Gothic" panose="020B0502020202020204" pitchFamily="34" charset="0"/>
              </a:rPr>
              <a:t>Support </a:t>
            </a:r>
            <a:r>
              <a:rPr lang="en-GB" sz="2000" dirty="0" smtClean="0">
                <a:solidFill>
                  <a:schemeClr val="tx1"/>
                </a:solidFill>
                <a:latin typeface="Century Gothic" panose="020B0502020202020204" pitchFamily="34" charset="0"/>
              </a:rPr>
              <a:t>your children to check Show my homework and    complete homework tasks.</a:t>
            </a:r>
          </a:p>
          <a:p>
            <a:pPr lvl="1">
              <a:lnSpc>
                <a:spcPct val="200000"/>
              </a:lnSpc>
              <a:buClrTx/>
              <a:buFont typeface="Arial" panose="020B0604020202020204" pitchFamily="34" charset="0"/>
              <a:buChar char="•"/>
            </a:pPr>
            <a:r>
              <a:rPr lang="en-GB" sz="2000" dirty="0" smtClean="0">
                <a:solidFill>
                  <a:schemeClr val="tx1"/>
                </a:solidFill>
                <a:latin typeface="Century Gothic" panose="020B0502020202020204" pitchFamily="34" charset="0"/>
              </a:rPr>
              <a:t>Dinner </a:t>
            </a:r>
            <a:r>
              <a:rPr lang="en-GB" sz="2000" dirty="0" smtClean="0">
                <a:solidFill>
                  <a:schemeClr val="tx1"/>
                </a:solidFill>
                <a:latin typeface="Century Gothic" panose="020B0502020202020204" pitchFamily="34" charset="0"/>
              </a:rPr>
              <a:t>time debate – discussion about current affairs.</a:t>
            </a:r>
          </a:p>
          <a:p>
            <a:pPr lvl="1">
              <a:lnSpc>
                <a:spcPct val="200000"/>
              </a:lnSpc>
              <a:buClrTx/>
              <a:buFont typeface="Arial" panose="020B0604020202020204" pitchFamily="34" charset="0"/>
              <a:buChar char="•"/>
            </a:pPr>
            <a:r>
              <a:rPr lang="en-GB" sz="2000" dirty="0" smtClean="0">
                <a:solidFill>
                  <a:schemeClr val="tx1"/>
                </a:solidFill>
                <a:latin typeface="Century Gothic" panose="020B0502020202020204" pitchFamily="34" charset="0"/>
              </a:rPr>
              <a:t>Down </a:t>
            </a:r>
            <a:r>
              <a:rPr lang="en-GB" sz="2000" dirty="0" smtClean="0">
                <a:solidFill>
                  <a:schemeClr val="tx1"/>
                </a:solidFill>
                <a:latin typeface="Century Gothic" panose="020B0502020202020204" pitchFamily="34" charset="0"/>
              </a:rPr>
              <a:t>time – </a:t>
            </a:r>
            <a:r>
              <a:rPr lang="en-GB" sz="2000" dirty="0">
                <a:solidFill>
                  <a:schemeClr val="tx1"/>
                </a:solidFill>
                <a:latin typeface="Century Gothic" panose="020B0502020202020204" pitchFamily="34" charset="0"/>
              </a:rPr>
              <a:t>quiet environment, relaxation, reflection.</a:t>
            </a:r>
          </a:p>
          <a:p>
            <a:pPr>
              <a:buClrTx/>
            </a:pPr>
            <a:endParaRPr lang="en-GB" sz="2400" dirty="0" smtClean="0">
              <a:solidFill>
                <a:schemeClr val="tx1"/>
              </a:solidFill>
              <a:latin typeface="Century Gothic" panose="020B0502020202020204" pitchFamily="34" charset="0"/>
            </a:endParaRPr>
          </a:p>
          <a:p>
            <a:pPr>
              <a:buClrTx/>
              <a:buFont typeface="Arial" panose="020B0604020202020204" pitchFamily="34" charset="0"/>
              <a:buChar char="•"/>
            </a:pPr>
            <a:endParaRPr lang="en-GB" dirty="0" smtClean="0">
              <a:solidFill>
                <a:schemeClr val="tx1"/>
              </a:solidFill>
              <a:latin typeface="Century Gothic" panose="020B0502020202020204" pitchFamily="34" charset="0"/>
            </a:endParaRPr>
          </a:p>
          <a:p>
            <a:pPr>
              <a:buClrTx/>
              <a:buFont typeface="Arial" panose="020B0604020202020204" pitchFamily="34" charset="0"/>
              <a:buChar char="•"/>
            </a:pPr>
            <a:endParaRPr lang="en-GB" dirty="0" smtClean="0"/>
          </a:p>
        </p:txBody>
      </p:sp>
      <p:pic>
        <p:nvPicPr>
          <p:cNvPr id="4" name="Picture 3"/>
          <p:cNvPicPr>
            <a:picLocks noChangeAspect="1"/>
          </p:cNvPicPr>
          <p:nvPr/>
        </p:nvPicPr>
        <p:blipFill rotWithShape="1">
          <a:blip r:embed="rId2"/>
          <a:srcRect l="13405" t="41392" r="73670" b="36903"/>
          <a:stretch/>
        </p:blipFill>
        <p:spPr>
          <a:xfrm>
            <a:off x="10576552" y="464952"/>
            <a:ext cx="1158256" cy="1094057"/>
          </a:xfrm>
          <a:prstGeom prst="rect">
            <a:avLst/>
          </a:prstGeom>
        </p:spPr>
      </p:pic>
    </p:spTree>
    <p:extLst>
      <p:ext uri="{BB962C8B-B14F-4D97-AF65-F5344CB8AC3E}">
        <p14:creationId xmlns:p14="http://schemas.microsoft.com/office/powerpoint/2010/main" val="3726978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415780" y="484688"/>
            <a:ext cx="1844207" cy="1171071"/>
          </a:xfrm>
          <a:prstGeom prst="rect">
            <a:avLst/>
          </a:prstGeom>
        </p:spPr>
      </p:pic>
      <p:sp>
        <p:nvSpPr>
          <p:cNvPr id="4" name="Content Placeholder 3"/>
          <p:cNvSpPr>
            <a:spLocks noGrp="1"/>
          </p:cNvSpPr>
          <p:nvPr>
            <p:ph sz="quarter" idx="4294967295"/>
          </p:nvPr>
        </p:nvSpPr>
        <p:spPr>
          <a:xfrm>
            <a:off x="6242257" y="1916833"/>
            <a:ext cx="3680678" cy="3792215"/>
          </a:xfrm>
          <a:prstGeom prst="rect">
            <a:avLst/>
          </a:prstGeom>
        </p:spPr>
        <p:txBody>
          <a:bodyPr/>
          <a:lstStyle/>
          <a:p>
            <a:endParaRPr lang="en-GB"/>
          </a:p>
        </p:txBody>
      </p:sp>
      <p:pic>
        <p:nvPicPr>
          <p:cNvPr id="5" name="Picture 4"/>
          <p:cNvPicPr>
            <a:picLocks noChangeAspect="1"/>
          </p:cNvPicPr>
          <p:nvPr/>
        </p:nvPicPr>
        <p:blipFill rotWithShape="1">
          <a:blip r:embed="rId3"/>
          <a:srcRect l="17719" t="5600" r="17312" b="7121"/>
          <a:stretch/>
        </p:blipFill>
        <p:spPr>
          <a:xfrm>
            <a:off x="1997800" y="1718723"/>
            <a:ext cx="8130648" cy="5028936"/>
          </a:xfrm>
          <a:prstGeom prst="rect">
            <a:avLst/>
          </a:prstGeom>
        </p:spPr>
      </p:pic>
      <p:sp>
        <p:nvSpPr>
          <p:cNvPr id="6" name="AutoShape 2" descr="Image result for show my homework"/>
          <p:cNvSpPr>
            <a:spLocks noChangeAspect="1" noChangeArrowheads="1"/>
          </p:cNvSpPr>
          <p:nvPr/>
        </p:nvSpPr>
        <p:spPr bwMode="auto">
          <a:xfrm>
            <a:off x="9048328" y="128799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Content Placeholder 2"/>
          <p:cNvSpPr txBox="1">
            <a:spLocks/>
          </p:cNvSpPr>
          <p:nvPr/>
        </p:nvSpPr>
        <p:spPr>
          <a:xfrm>
            <a:off x="2259987" y="620689"/>
            <a:ext cx="8219256" cy="1296144"/>
          </a:xfrm>
          <a:prstGeom prst="rect">
            <a:avLst/>
          </a:prstGeom>
        </p:spPr>
        <p:txBody>
          <a:bodyPr>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Estrangelo Edessa" pitchFamily="66" charset="0"/>
                <a:ea typeface="+mn-ea"/>
                <a:cs typeface="Estrangelo Edessa" pitchFamily="66"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Estrangelo Edessa" pitchFamily="66" charset="0"/>
                <a:ea typeface="+mn-ea"/>
                <a:cs typeface="Estrangelo Edessa" pitchFamily="66"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Estrangelo Edessa" pitchFamily="66" charset="0"/>
                <a:ea typeface="+mn-ea"/>
                <a:cs typeface="Estrangelo Edessa" pitchFamily="66"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Estrangelo Edessa" pitchFamily="66" charset="0"/>
                <a:ea typeface="+mn-ea"/>
                <a:cs typeface="Estrangelo Edessa" pitchFamily="66"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r>
              <a:rPr lang="en-GB" dirty="0">
                <a:latin typeface="Century Gothic" panose="020B0502020202020204" pitchFamily="34" charset="0"/>
              </a:rPr>
              <a:t>Apps available for Android and Apple devices</a:t>
            </a:r>
          </a:p>
          <a:p>
            <a:r>
              <a:rPr lang="en-GB" dirty="0">
                <a:latin typeface="Century Gothic" panose="020B0502020202020204" pitchFamily="34" charset="0"/>
              </a:rPr>
              <a:t>Parental logons Administrator :  </a:t>
            </a:r>
            <a:r>
              <a:rPr lang="en-GB" dirty="0">
                <a:latin typeface="Century Gothic" panose="020B0502020202020204" pitchFamily="34" charset="0"/>
                <a:hlinkClick r:id="rId4"/>
              </a:rPr>
              <a:t>jake.blakeway@taw.org.uk</a:t>
            </a:r>
            <a:r>
              <a:rPr lang="en-GB" dirty="0">
                <a:latin typeface="Century Gothic" panose="020B0502020202020204" pitchFamily="34" charset="0"/>
              </a:rPr>
              <a:t> </a:t>
            </a:r>
          </a:p>
        </p:txBody>
      </p:sp>
      <p:pic>
        <p:nvPicPr>
          <p:cNvPr id="8" name="Picture 7"/>
          <p:cNvPicPr>
            <a:picLocks noChangeAspect="1"/>
          </p:cNvPicPr>
          <p:nvPr/>
        </p:nvPicPr>
        <p:blipFill rotWithShape="1">
          <a:blip r:embed="rId5"/>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3283160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405" t="41392" r="53225" b="36545"/>
          <a:stretch/>
        </p:blipFill>
        <p:spPr>
          <a:xfrm>
            <a:off x="8872152" y="202898"/>
            <a:ext cx="2990336" cy="1112108"/>
          </a:xfrm>
          <a:prstGeom prst="rect">
            <a:avLst/>
          </a:prstGeom>
        </p:spPr>
      </p:pic>
      <p:sp>
        <p:nvSpPr>
          <p:cNvPr id="3" name="Title 1"/>
          <p:cNvSpPr txBox="1">
            <a:spLocks/>
          </p:cNvSpPr>
          <p:nvPr/>
        </p:nvSpPr>
        <p:spPr>
          <a:xfrm>
            <a:off x="1097280" y="796531"/>
            <a:ext cx="10058400" cy="356616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6600" b="1" dirty="0" smtClean="0">
                <a:latin typeface="Century Gothic" panose="020B0502020202020204" pitchFamily="34" charset="0"/>
              </a:rPr>
              <a:t>Burton Borough </a:t>
            </a:r>
            <a:r>
              <a:rPr lang="en-GB" sz="6600" dirty="0" smtClean="0">
                <a:latin typeface="Century Gothic" panose="020B0502020202020204" pitchFamily="34" charset="0"/>
              </a:rPr>
              <a:t/>
            </a:r>
            <a:br>
              <a:rPr lang="en-GB" sz="6600" dirty="0" smtClean="0">
                <a:latin typeface="Century Gothic" panose="020B0502020202020204" pitchFamily="34" charset="0"/>
              </a:rPr>
            </a:br>
            <a:endParaRPr lang="en-GB" sz="6600" dirty="0">
              <a:latin typeface="Century Gothic" panose="020B0502020202020204" pitchFamily="34" charset="0"/>
            </a:endParaRPr>
          </a:p>
        </p:txBody>
      </p:sp>
    </p:spTree>
    <p:extLst>
      <p:ext uri="{BB962C8B-B14F-4D97-AF65-F5344CB8AC3E}">
        <p14:creationId xmlns:p14="http://schemas.microsoft.com/office/powerpoint/2010/main" val="25862015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6242257" y="1916833"/>
            <a:ext cx="3680678" cy="3792215"/>
          </a:xfrm>
          <a:prstGeom prst="rect">
            <a:avLst/>
          </a:prstGeom>
        </p:spPr>
        <p:txBody>
          <a:bodyPr/>
          <a:lstStyle/>
          <a:p>
            <a:endParaRPr lang="en-GB"/>
          </a:p>
        </p:txBody>
      </p:sp>
      <p:pic>
        <p:nvPicPr>
          <p:cNvPr id="2" name="Picture 1"/>
          <p:cNvPicPr>
            <a:picLocks noChangeAspect="1"/>
          </p:cNvPicPr>
          <p:nvPr/>
        </p:nvPicPr>
        <p:blipFill rotWithShape="1">
          <a:blip r:embed="rId2"/>
          <a:srcRect l="34256" t="13300" r="32669" b="16702"/>
          <a:stretch/>
        </p:blipFill>
        <p:spPr>
          <a:xfrm>
            <a:off x="3503712" y="620688"/>
            <a:ext cx="4680520" cy="5572048"/>
          </a:xfrm>
          <a:prstGeom prst="rect">
            <a:avLst/>
          </a:prstGeom>
        </p:spPr>
      </p:pic>
      <p:sp>
        <p:nvSpPr>
          <p:cNvPr id="3" name="Rectangle 2"/>
          <p:cNvSpPr/>
          <p:nvPr/>
        </p:nvSpPr>
        <p:spPr>
          <a:xfrm>
            <a:off x="3647728" y="692696"/>
            <a:ext cx="1152128"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6" name="Rectangle 5"/>
          <p:cNvSpPr/>
          <p:nvPr/>
        </p:nvSpPr>
        <p:spPr>
          <a:xfrm>
            <a:off x="4298371" y="3812940"/>
            <a:ext cx="348639" cy="2399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Rectangle 6"/>
          <p:cNvSpPr/>
          <p:nvPr/>
        </p:nvSpPr>
        <p:spPr>
          <a:xfrm>
            <a:off x="4320809" y="4365104"/>
            <a:ext cx="326201"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27444898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814191" y="2130426"/>
            <a:ext cx="8229601" cy="1877903"/>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Estrangelo Edessa" pitchFamily="66" charset="0"/>
                <a:ea typeface="+mj-ea"/>
                <a:cs typeface="Estrangelo Edessa" pitchFamily="66"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Century Gothic" panose="020B0502020202020204" pitchFamily="34" charset="0"/>
              </a:rPr>
              <a:t>Extending and Enriching Learning at BBS</a:t>
            </a:r>
          </a:p>
        </p:txBody>
      </p:sp>
      <p:sp>
        <p:nvSpPr>
          <p:cNvPr id="5" name="TextBox 4"/>
          <p:cNvSpPr txBox="1"/>
          <p:nvPr/>
        </p:nvSpPr>
        <p:spPr>
          <a:xfrm>
            <a:off x="814191" y="4289949"/>
            <a:ext cx="4176464" cy="461665"/>
          </a:xfrm>
          <a:prstGeom prst="rect">
            <a:avLst/>
          </a:prstGeom>
          <a:noFill/>
        </p:spPr>
        <p:txBody>
          <a:bodyPr wrap="square" rtlCol="0">
            <a:spAutoFit/>
          </a:bodyPr>
          <a:lstStyle/>
          <a:p>
            <a:r>
              <a:rPr lang="en-GB" sz="2400" dirty="0">
                <a:latin typeface="Century Gothic" panose="020B0502020202020204" pitchFamily="34" charset="0"/>
              </a:rPr>
              <a:t>Kim Stephens</a:t>
            </a:r>
          </a:p>
        </p:txBody>
      </p:sp>
      <p:pic>
        <p:nvPicPr>
          <p:cNvPr id="6" name="Picture 5"/>
          <p:cNvPicPr>
            <a:picLocks noChangeAspect="1"/>
          </p:cNvPicPr>
          <p:nvPr/>
        </p:nvPicPr>
        <p:blipFill rotWithShape="1">
          <a:blip r:embed="rId2"/>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6784051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p:cNvSpPr txBox="1">
            <a:spLocks/>
          </p:cNvSpPr>
          <p:nvPr/>
        </p:nvSpPr>
        <p:spPr>
          <a:xfrm>
            <a:off x="6973626" y="4086466"/>
            <a:ext cx="1830291" cy="12275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chorCtr="0">
            <a:noAutofit/>
          </a:bodyPr>
          <a:lstStyle>
            <a:lvl1pPr marL="274320" indent="-256032" algn="l" defTabSz="914400" rtl="0" eaLnBrk="1" latinLnBrk="0" hangingPunct="1">
              <a:spcBef>
                <a:spcPct val="20000"/>
              </a:spcBef>
              <a:spcAft>
                <a:spcPts val="0"/>
              </a:spcAft>
              <a:buSzPct val="60000"/>
              <a:buFont typeface="Wingdings" pitchFamily="2" charset="2"/>
              <a:buChar char=""/>
              <a:defRPr sz="3200" kern="1200">
                <a:solidFill>
                  <a:schemeClr val="lt1"/>
                </a:solidFill>
                <a:effectLst>
                  <a:outerShdw blurRad="38100" dist="38100" dir="2700000" algn="tl">
                    <a:srgbClr val="000000">
                      <a:alpha val="43137"/>
                    </a:srgbClr>
                  </a:outerShdw>
                </a:effectLst>
                <a:latin typeface="Estrangelo Edessa" pitchFamily="66" charset="0"/>
                <a:ea typeface="+mn-ea"/>
                <a:cs typeface="Estrangelo Edessa" pitchFamily="66" charset="0"/>
              </a:defRPr>
            </a:lvl1pPr>
            <a:lvl2pPr marL="640080" indent="-256032" algn="l" defTabSz="914400" rtl="0" eaLnBrk="1" latinLnBrk="0" hangingPunct="1">
              <a:spcBef>
                <a:spcPct val="20000"/>
              </a:spcBef>
              <a:buSzPct val="60000"/>
              <a:buFont typeface="Wingdings" pitchFamily="2" charset="2"/>
              <a:buChar char=""/>
              <a:defRPr sz="3200" kern="1200">
                <a:solidFill>
                  <a:schemeClr val="lt1"/>
                </a:solidFill>
                <a:effectLst>
                  <a:outerShdw blurRad="38100" dist="38100" dir="2700000" algn="tl">
                    <a:srgbClr val="000000">
                      <a:alpha val="43137"/>
                    </a:srgbClr>
                  </a:outerShdw>
                </a:effectLst>
                <a:latin typeface="Estrangelo Edessa" pitchFamily="66" charset="0"/>
                <a:ea typeface="+mn-ea"/>
                <a:cs typeface="Estrangelo Edessa" pitchFamily="66" charset="0"/>
              </a:defRPr>
            </a:lvl2pPr>
            <a:lvl3pPr marL="1005840" indent="-256032" algn="l" defTabSz="914400" rtl="0" eaLnBrk="1" latinLnBrk="0" hangingPunct="1">
              <a:spcBef>
                <a:spcPct val="20000"/>
              </a:spcBef>
              <a:buSzPct val="60000"/>
              <a:buFont typeface="Wingdings" pitchFamily="2" charset="2"/>
              <a:buChar char=""/>
              <a:defRPr sz="3200" kern="1200">
                <a:solidFill>
                  <a:schemeClr val="lt1"/>
                </a:solidFill>
                <a:effectLst>
                  <a:outerShdw blurRad="38100" dist="38100" dir="2700000" algn="tl">
                    <a:srgbClr val="000000">
                      <a:alpha val="43137"/>
                    </a:srgbClr>
                  </a:outerShdw>
                </a:effectLst>
                <a:latin typeface="Estrangelo Edessa" pitchFamily="66" charset="0"/>
                <a:ea typeface="+mn-ea"/>
                <a:cs typeface="Estrangelo Edessa" pitchFamily="66" charset="0"/>
              </a:defRPr>
            </a:lvl3pPr>
            <a:lvl4pPr marL="1371600" indent="-256032" algn="l" defTabSz="914400" rtl="0" eaLnBrk="1" latinLnBrk="0" hangingPunct="1">
              <a:spcBef>
                <a:spcPct val="20000"/>
              </a:spcBef>
              <a:buSzPct val="60000"/>
              <a:buFont typeface="Wingdings" pitchFamily="2" charset="2"/>
              <a:buChar char=""/>
              <a:defRPr sz="3200" kern="1200">
                <a:solidFill>
                  <a:schemeClr val="lt1"/>
                </a:solidFill>
                <a:effectLst>
                  <a:outerShdw blurRad="38100" dist="38100" dir="2700000" algn="tl">
                    <a:srgbClr val="000000">
                      <a:alpha val="43137"/>
                    </a:srgbClr>
                  </a:outerShdw>
                </a:effectLst>
                <a:latin typeface="Estrangelo Edessa" pitchFamily="66" charset="0"/>
                <a:ea typeface="+mn-ea"/>
                <a:cs typeface="Estrangelo Edessa" pitchFamily="66" charset="0"/>
              </a:defRPr>
            </a:lvl4pPr>
            <a:lvl5pPr marL="1645920" indent="-256032" algn="l" defTabSz="914400" rtl="0" eaLnBrk="1" latinLnBrk="0" hangingPunct="1">
              <a:spcBef>
                <a:spcPct val="20000"/>
              </a:spcBef>
              <a:buSzPct val="60000"/>
              <a:buFont typeface="Wingdings" pitchFamily="2" charset="2"/>
              <a:buChar char=""/>
              <a:defRPr sz="3200" kern="1200">
                <a:solidFill>
                  <a:schemeClr val="lt1"/>
                </a:solidFill>
                <a:effectLst>
                  <a:outerShdw blurRad="38100" dist="38100" dir="2700000" algn="tl">
                    <a:srgbClr val="000000">
                      <a:alpha val="43137"/>
                    </a:srgbClr>
                  </a:outerShdw>
                </a:effectLst>
                <a:latin typeface="Estrangelo Edessa" pitchFamily="66" charset="0"/>
                <a:ea typeface="+mn-ea"/>
                <a:cs typeface="Estrangelo Edessa" pitchFamily="66"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lt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lt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lt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lt1"/>
                </a:solidFill>
                <a:effectLst>
                  <a:outerShdw blurRad="38100" dist="38100" dir="2700000" algn="ctr" rotWithShape="0">
                    <a:srgbClr val="000000">
                      <a:alpha val="43000"/>
                    </a:srgbClr>
                  </a:outerShdw>
                </a:effectLst>
                <a:latin typeface="+mn-lt"/>
                <a:ea typeface="+mn-ea"/>
                <a:cs typeface="+mn-cs"/>
              </a:defRPr>
            </a:lvl9pPr>
          </a:lstStyle>
          <a:p>
            <a:pPr marL="0" indent="0" algn="ctr">
              <a:buNone/>
            </a:pPr>
            <a:r>
              <a:rPr lang="en-GB" sz="2000" dirty="0"/>
              <a:t>Sports clubs</a:t>
            </a:r>
          </a:p>
        </p:txBody>
      </p:sp>
      <p:sp>
        <p:nvSpPr>
          <p:cNvPr id="5" name="Content Placeholder 6"/>
          <p:cNvSpPr txBox="1">
            <a:spLocks/>
          </p:cNvSpPr>
          <p:nvPr/>
        </p:nvSpPr>
        <p:spPr>
          <a:xfrm>
            <a:off x="6939833" y="1966255"/>
            <a:ext cx="1830291" cy="12275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GB" sz="2100" dirty="0"/>
              <a:t>Drama</a:t>
            </a:r>
          </a:p>
        </p:txBody>
      </p:sp>
      <p:sp>
        <p:nvSpPr>
          <p:cNvPr id="6" name="Content Placeholder 6"/>
          <p:cNvSpPr txBox="1">
            <a:spLocks/>
          </p:cNvSpPr>
          <p:nvPr/>
        </p:nvSpPr>
        <p:spPr>
          <a:xfrm>
            <a:off x="4182222" y="2044433"/>
            <a:ext cx="1830291" cy="12275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GB" sz="2100" dirty="0"/>
              <a:t>Music</a:t>
            </a:r>
          </a:p>
        </p:txBody>
      </p:sp>
      <p:sp>
        <p:nvSpPr>
          <p:cNvPr id="7" name="Content Placeholder 6"/>
          <p:cNvSpPr txBox="1">
            <a:spLocks/>
          </p:cNvSpPr>
          <p:nvPr/>
        </p:nvSpPr>
        <p:spPr>
          <a:xfrm>
            <a:off x="5332206" y="4746756"/>
            <a:ext cx="1830291" cy="12275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GB" sz="2100" dirty="0"/>
              <a:t>SMSC</a:t>
            </a:r>
          </a:p>
        </p:txBody>
      </p:sp>
      <p:sp>
        <p:nvSpPr>
          <p:cNvPr id="8" name="Content Placeholder 6"/>
          <p:cNvSpPr txBox="1">
            <a:spLocks/>
          </p:cNvSpPr>
          <p:nvPr/>
        </p:nvSpPr>
        <p:spPr>
          <a:xfrm>
            <a:off x="5359511" y="3252161"/>
            <a:ext cx="1830291" cy="12275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GB" sz="2100" dirty="0"/>
              <a:t>assembly</a:t>
            </a:r>
          </a:p>
        </p:txBody>
      </p:sp>
      <p:sp>
        <p:nvSpPr>
          <p:cNvPr id="9" name="Content Placeholder 6"/>
          <p:cNvSpPr txBox="1">
            <a:spLocks/>
          </p:cNvSpPr>
          <p:nvPr/>
        </p:nvSpPr>
        <p:spPr>
          <a:xfrm>
            <a:off x="2060049" y="2881819"/>
            <a:ext cx="2086337" cy="12275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GB" sz="2100" dirty="0"/>
              <a:t>Sponsored walk</a:t>
            </a:r>
          </a:p>
        </p:txBody>
      </p:sp>
      <p:sp>
        <p:nvSpPr>
          <p:cNvPr id="10" name="Content Placeholder 6"/>
          <p:cNvSpPr txBox="1">
            <a:spLocks/>
          </p:cNvSpPr>
          <p:nvPr/>
        </p:nvSpPr>
        <p:spPr>
          <a:xfrm>
            <a:off x="8423994" y="3034820"/>
            <a:ext cx="1830291" cy="12275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GB" sz="2100" dirty="0"/>
              <a:t>Sports day</a:t>
            </a:r>
          </a:p>
        </p:txBody>
      </p:sp>
      <p:sp>
        <p:nvSpPr>
          <p:cNvPr id="11" name="Content Placeholder 6"/>
          <p:cNvSpPr txBox="1">
            <a:spLocks/>
          </p:cNvSpPr>
          <p:nvPr/>
        </p:nvSpPr>
        <p:spPr>
          <a:xfrm>
            <a:off x="8803917" y="1369385"/>
            <a:ext cx="1830291" cy="12275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GB" sz="2100" dirty="0"/>
              <a:t>Fund raising</a:t>
            </a:r>
          </a:p>
        </p:txBody>
      </p:sp>
      <p:sp>
        <p:nvSpPr>
          <p:cNvPr id="12" name="Content Placeholder 6"/>
          <p:cNvSpPr txBox="1">
            <a:spLocks/>
          </p:cNvSpPr>
          <p:nvPr/>
        </p:nvSpPr>
        <p:spPr>
          <a:xfrm>
            <a:off x="8770124" y="4700254"/>
            <a:ext cx="1830291" cy="12275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GB" sz="2100" dirty="0"/>
              <a:t>British Values</a:t>
            </a:r>
          </a:p>
        </p:txBody>
      </p:sp>
      <p:sp>
        <p:nvSpPr>
          <p:cNvPr id="13" name="Oval 12"/>
          <p:cNvSpPr/>
          <p:nvPr/>
        </p:nvSpPr>
        <p:spPr>
          <a:xfrm>
            <a:off x="3356031" y="4557671"/>
            <a:ext cx="1812898" cy="1192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Kenya pen pal</a:t>
            </a:r>
          </a:p>
        </p:txBody>
      </p:sp>
      <p:sp>
        <p:nvSpPr>
          <p:cNvPr id="14" name="Title 3"/>
          <p:cNvSpPr txBox="1">
            <a:spLocks/>
          </p:cNvSpPr>
          <p:nvPr/>
        </p:nvSpPr>
        <p:spPr>
          <a:xfrm>
            <a:off x="300624" y="574661"/>
            <a:ext cx="10897643" cy="8573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800" dirty="0">
                <a:latin typeface="Century Gothic" panose="020B0502020202020204" pitchFamily="34" charset="0"/>
              </a:rPr>
              <a:t>Current experiences programme</a:t>
            </a:r>
          </a:p>
        </p:txBody>
      </p:sp>
      <p:sp>
        <p:nvSpPr>
          <p:cNvPr id="15" name="Oval 14"/>
          <p:cNvSpPr/>
          <p:nvPr/>
        </p:nvSpPr>
        <p:spPr>
          <a:xfrm>
            <a:off x="724860" y="1824859"/>
            <a:ext cx="1812898" cy="1192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EEL days</a:t>
            </a:r>
          </a:p>
        </p:txBody>
      </p:sp>
      <p:sp>
        <p:nvSpPr>
          <p:cNvPr id="16" name="Content Placeholder 6"/>
          <p:cNvSpPr txBox="1">
            <a:spLocks/>
          </p:cNvSpPr>
          <p:nvPr/>
        </p:nvSpPr>
        <p:spPr>
          <a:xfrm>
            <a:off x="429592" y="3798051"/>
            <a:ext cx="1830291" cy="12275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GB" sz="2100" dirty="0"/>
              <a:t>Trips</a:t>
            </a:r>
          </a:p>
        </p:txBody>
      </p:sp>
      <p:sp>
        <p:nvSpPr>
          <p:cNvPr id="17" name="Content Placeholder 6"/>
          <p:cNvSpPr txBox="1">
            <a:spLocks/>
          </p:cNvSpPr>
          <p:nvPr/>
        </p:nvSpPr>
        <p:spPr>
          <a:xfrm>
            <a:off x="1344737" y="5025627"/>
            <a:ext cx="1830291" cy="12275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GB" sz="2100" dirty="0"/>
              <a:t>PIXL edge</a:t>
            </a:r>
          </a:p>
        </p:txBody>
      </p:sp>
      <p:pic>
        <p:nvPicPr>
          <p:cNvPr id="18" name="Picture 17"/>
          <p:cNvPicPr>
            <a:picLocks noChangeAspect="1"/>
          </p:cNvPicPr>
          <p:nvPr/>
        </p:nvPicPr>
        <p:blipFill rotWithShape="1">
          <a:blip r:embed="rId2"/>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17918603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39036" y="341083"/>
            <a:ext cx="8773012" cy="1406844"/>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Estrangelo Edessa" pitchFamily="66" charset="0"/>
                <a:ea typeface="+mj-ea"/>
                <a:cs typeface="Estrangelo Edessa" pitchFamily="66"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Century Gothic" panose="020B0502020202020204" pitchFamily="34" charset="0"/>
              </a:rPr>
              <a:t>Why are experiences important?</a:t>
            </a:r>
          </a:p>
        </p:txBody>
      </p:sp>
      <p:sp>
        <p:nvSpPr>
          <p:cNvPr id="8" name="Oval Callout 7"/>
          <p:cNvSpPr/>
          <p:nvPr/>
        </p:nvSpPr>
        <p:spPr>
          <a:xfrm>
            <a:off x="1669761" y="1704766"/>
            <a:ext cx="3505025" cy="210144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i="1" dirty="0"/>
              <a:t>“We look for opportunities for children to build their knowledge, skills, understanding and personal development through leisure and enrichment activities.” </a:t>
            </a:r>
            <a:r>
              <a:rPr lang="en-GB" sz="1500" dirty="0"/>
              <a:t>Ofsted 2011</a:t>
            </a:r>
          </a:p>
        </p:txBody>
      </p:sp>
      <p:sp>
        <p:nvSpPr>
          <p:cNvPr id="9" name="Oval Callout 8"/>
          <p:cNvSpPr/>
          <p:nvPr/>
        </p:nvSpPr>
        <p:spPr>
          <a:xfrm>
            <a:off x="7557783" y="990427"/>
            <a:ext cx="2964459" cy="159705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i="1" dirty="0"/>
              <a:t>“Creativity: find it, promote it.” </a:t>
            </a:r>
          </a:p>
          <a:p>
            <a:pPr algn="ctr"/>
            <a:r>
              <a:rPr lang="en-GB" sz="1500" dirty="0"/>
              <a:t>QCA 2008</a:t>
            </a:r>
          </a:p>
        </p:txBody>
      </p:sp>
      <p:sp>
        <p:nvSpPr>
          <p:cNvPr id="10" name="Oval Callout 9"/>
          <p:cNvSpPr/>
          <p:nvPr/>
        </p:nvSpPr>
        <p:spPr>
          <a:xfrm>
            <a:off x="5243472" y="2397271"/>
            <a:ext cx="2964459" cy="159705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i="1" dirty="0"/>
              <a:t>“Creative approaches to learning raise standards”</a:t>
            </a:r>
            <a:r>
              <a:rPr lang="en-GB" sz="1500" dirty="0"/>
              <a:t> Ofsted 2012</a:t>
            </a:r>
          </a:p>
        </p:txBody>
      </p:sp>
      <p:sp>
        <p:nvSpPr>
          <p:cNvPr id="11" name="Oval Callout 10"/>
          <p:cNvSpPr/>
          <p:nvPr/>
        </p:nvSpPr>
        <p:spPr>
          <a:xfrm>
            <a:off x="7144887" y="3717032"/>
            <a:ext cx="3377354" cy="2359096"/>
          </a:xfrm>
          <a:prstGeom prst="wedgeEllipseCallout">
            <a:avLst>
              <a:gd name="adj1" fmla="val -25780"/>
              <a:gd name="adj2" fmla="val 673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t>“Education of young people cannot simply be restricted to the teaching of academic subjects.” Paul Hamlyn, The Engaging School</a:t>
            </a:r>
          </a:p>
        </p:txBody>
      </p:sp>
      <p:sp>
        <p:nvSpPr>
          <p:cNvPr id="12" name="Oval 11"/>
          <p:cNvSpPr/>
          <p:nvPr/>
        </p:nvSpPr>
        <p:spPr>
          <a:xfrm>
            <a:off x="5117109" y="4455553"/>
            <a:ext cx="1830898" cy="13466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Enrichment = making more meaningful, substantial or rewarding</a:t>
            </a:r>
          </a:p>
        </p:txBody>
      </p:sp>
      <p:sp>
        <p:nvSpPr>
          <p:cNvPr id="13" name="Oval Callout 12"/>
          <p:cNvSpPr/>
          <p:nvPr/>
        </p:nvSpPr>
        <p:spPr>
          <a:xfrm>
            <a:off x="1625349" y="4143370"/>
            <a:ext cx="3179664" cy="193275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t>“highly engaged students from poor backgrounds outperform disengaged wealthy students.”</a:t>
            </a:r>
          </a:p>
          <a:p>
            <a:pPr algn="ctr"/>
            <a:r>
              <a:rPr lang="en-GB" sz="1500" dirty="0"/>
              <a:t>OECD PISA 2009</a:t>
            </a:r>
          </a:p>
        </p:txBody>
      </p:sp>
      <p:pic>
        <p:nvPicPr>
          <p:cNvPr id="14" name="Picture 13"/>
          <p:cNvPicPr>
            <a:picLocks noChangeAspect="1"/>
          </p:cNvPicPr>
          <p:nvPr/>
        </p:nvPicPr>
        <p:blipFill rotWithShape="1">
          <a:blip r:embed="rId2"/>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23075425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274638"/>
            <a:ext cx="8229600" cy="1143000"/>
          </a:xfrm>
        </p:spPr>
        <p:txBody>
          <a:bodyPr/>
          <a:lstStyle/>
          <a:p>
            <a:r>
              <a:rPr lang="en-GB" dirty="0" smtClean="0">
                <a:latin typeface="Century Gothic" panose="020B0502020202020204" pitchFamily="34" charset="0"/>
              </a:rPr>
              <a:t>What are EEL days?</a:t>
            </a:r>
            <a:endParaRPr lang="en-GB" dirty="0">
              <a:latin typeface="Century Gothic" panose="020B0502020202020204" pitchFamily="34" charset="0"/>
            </a:endParaRPr>
          </a:p>
        </p:txBody>
      </p:sp>
      <p:sp>
        <p:nvSpPr>
          <p:cNvPr id="5" name="Content Placeholder 2"/>
          <p:cNvSpPr>
            <a:spLocks noGrp="1"/>
          </p:cNvSpPr>
          <p:nvPr>
            <p:ph idx="1"/>
          </p:nvPr>
        </p:nvSpPr>
        <p:spPr>
          <a:xfrm>
            <a:off x="1981200" y="1825670"/>
            <a:ext cx="8229600" cy="4525963"/>
          </a:xfrm>
        </p:spPr>
        <p:txBody>
          <a:bodyPr>
            <a:normAutofit fontScale="92500" lnSpcReduction="10000"/>
          </a:bodyPr>
          <a:lstStyle/>
          <a:p>
            <a:pPr lvl="1">
              <a:lnSpc>
                <a:spcPct val="150000"/>
              </a:lnSpc>
              <a:buClrTx/>
              <a:buFont typeface="Arial" panose="020B0604020202020204" pitchFamily="34" charset="0"/>
              <a:buChar char="•"/>
            </a:pPr>
            <a:r>
              <a:rPr lang="en-GB" sz="2000" dirty="0" smtClean="0">
                <a:latin typeface="Century Gothic" panose="020B0502020202020204" pitchFamily="34" charset="0"/>
              </a:rPr>
              <a:t>Extending and Enriching Learning: a chance to immerse students in a subject whilst developing their skills and desire to learn more.</a:t>
            </a:r>
          </a:p>
          <a:p>
            <a:pPr lvl="1">
              <a:lnSpc>
                <a:spcPct val="150000"/>
              </a:lnSpc>
              <a:buClrTx/>
              <a:buFont typeface="Arial" panose="020B0604020202020204" pitchFamily="34" charset="0"/>
              <a:buChar char="•"/>
            </a:pPr>
            <a:r>
              <a:rPr lang="en-GB" sz="2000" dirty="0" smtClean="0">
                <a:latin typeface="Century Gothic" panose="020B0502020202020204" pitchFamily="34" charset="0"/>
              </a:rPr>
              <a:t> Recent </a:t>
            </a:r>
            <a:r>
              <a:rPr lang="en-GB" sz="2000" dirty="0" smtClean="0">
                <a:latin typeface="Century Gothic" panose="020B0502020202020204" pitchFamily="34" charset="0"/>
              </a:rPr>
              <a:t>activities have included:</a:t>
            </a:r>
          </a:p>
          <a:p>
            <a:pPr lvl="1">
              <a:lnSpc>
                <a:spcPct val="150000"/>
              </a:lnSpc>
              <a:buClrTx/>
              <a:buFont typeface="Arial" panose="020B0604020202020204" pitchFamily="34" charset="0"/>
              <a:buChar char="•"/>
            </a:pPr>
            <a:r>
              <a:rPr lang="en-GB" sz="2000" dirty="0" smtClean="0">
                <a:latin typeface="Century Gothic" panose="020B0502020202020204" pitchFamily="34" charset="0"/>
              </a:rPr>
              <a:t>St Johns Ambulance First Aid training</a:t>
            </a:r>
          </a:p>
          <a:p>
            <a:pPr lvl="1">
              <a:lnSpc>
                <a:spcPct val="150000"/>
              </a:lnSpc>
              <a:buClrTx/>
              <a:buFont typeface="Arial" panose="020B0604020202020204" pitchFamily="34" charset="0"/>
              <a:buChar char="•"/>
            </a:pPr>
            <a:r>
              <a:rPr lang="en-GB" sz="2000" dirty="0" smtClean="0">
                <a:latin typeface="Century Gothic" panose="020B0502020202020204" pitchFamily="34" charset="0"/>
              </a:rPr>
              <a:t>Author Visits </a:t>
            </a:r>
          </a:p>
          <a:p>
            <a:pPr lvl="1">
              <a:lnSpc>
                <a:spcPct val="150000"/>
              </a:lnSpc>
              <a:buClrTx/>
              <a:buFont typeface="Arial" panose="020B0604020202020204" pitchFamily="34" charset="0"/>
              <a:buChar char="•"/>
            </a:pPr>
            <a:r>
              <a:rPr lang="en-GB" sz="2000" dirty="0" smtClean="0">
                <a:latin typeface="Century Gothic" panose="020B0502020202020204" pitchFamily="34" charset="0"/>
              </a:rPr>
              <a:t>Mexican Day of the Dead Cultural experience</a:t>
            </a:r>
          </a:p>
          <a:p>
            <a:pPr lvl="1">
              <a:lnSpc>
                <a:spcPct val="150000"/>
              </a:lnSpc>
              <a:buClrTx/>
              <a:buFont typeface="Arial" panose="020B0604020202020204" pitchFamily="34" charset="0"/>
              <a:buChar char="•"/>
            </a:pPr>
            <a:r>
              <a:rPr lang="en-GB" sz="2000" dirty="0" smtClean="0">
                <a:latin typeface="Century Gothic" panose="020B0502020202020204" pitchFamily="34" charset="0"/>
              </a:rPr>
              <a:t>Enterprise Day</a:t>
            </a:r>
          </a:p>
          <a:p>
            <a:pPr lvl="1">
              <a:lnSpc>
                <a:spcPct val="150000"/>
              </a:lnSpc>
              <a:buClrTx/>
              <a:buFont typeface="Arial" panose="020B0604020202020204" pitchFamily="34" charset="0"/>
              <a:buChar char="•"/>
            </a:pPr>
            <a:r>
              <a:rPr lang="en-GB" sz="2000" dirty="0" smtClean="0">
                <a:latin typeface="Century Gothic" panose="020B0502020202020204" pitchFamily="34" charset="0"/>
              </a:rPr>
              <a:t>Visits to Mosques, Zoos, museums</a:t>
            </a:r>
          </a:p>
          <a:p>
            <a:pPr lvl="1">
              <a:lnSpc>
                <a:spcPct val="150000"/>
              </a:lnSpc>
              <a:buClrTx/>
              <a:buFont typeface="Arial" panose="020B0604020202020204" pitchFamily="34" charset="0"/>
              <a:buChar char="•"/>
            </a:pPr>
            <a:r>
              <a:rPr lang="en-GB" sz="2000" dirty="0" smtClean="0">
                <a:latin typeface="Century Gothic" panose="020B0502020202020204" pitchFamily="34" charset="0"/>
              </a:rPr>
              <a:t>External speakers including </a:t>
            </a:r>
            <a:r>
              <a:rPr lang="en-GB" dirty="0" smtClean="0">
                <a:latin typeface="Century Gothic" panose="020B0502020202020204" pitchFamily="34" charset="0"/>
              </a:rPr>
              <a:t>Exotic Zoo and Careers</a:t>
            </a:r>
            <a:endParaRPr lang="en-GB" dirty="0">
              <a:latin typeface="Century Gothic" panose="020B0502020202020204" pitchFamily="34" charset="0"/>
            </a:endParaRPr>
          </a:p>
        </p:txBody>
      </p:sp>
      <p:pic>
        <p:nvPicPr>
          <p:cNvPr id="6" name="Picture 5"/>
          <p:cNvPicPr>
            <a:picLocks noChangeAspect="1"/>
          </p:cNvPicPr>
          <p:nvPr/>
        </p:nvPicPr>
        <p:blipFill rotWithShape="1">
          <a:blip r:embed="rId2"/>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14932106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51770" y="387189"/>
            <a:ext cx="10396603" cy="994172"/>
          </a:xfrm>
        </p:spPr>
        <p:txBody>
          <a:bodyPr>
            <a:normAutofit fontScale="90000"/>
          </a:bodyPr>
          <a:lstStyle/>
          <a:p>
            <a:r>
              <a:rPr lang="en-GB" dirty="0" smtClean="0">
                <a:latin typeface="Century Gothic" panose="020B0502020202020204" pitchFamily="34" charset="0"/>
              </a:rPr>
              <a:t>So what would an EEL day look like</a:t>
            </a:r>
            <a:r>
              <a:rPr lang="en-GB" dirty="0" smtClean="0"/>
              <a:t>?</a:t>
            </a:r>
            <a:endParaRPr lang="en-GB" dirty="0"/>
          </a:p>
        </p:txBody>
      </p:sp>
      <p:sp>
        <p:nvSpPr>
          <p:cNvPr id="5" name="Content Placeholder 2"/>
          <p:cNvSpPr>
            <a:spLocks noGrp="1"/>
          </p:cNvSpPr>
          <p:nvPr>
            <p:ph idx="1"/>
          </p:nvPr>
        </p:nvSpPr>
        <p:spPr>
          <a:xfrm>
            <a:off x="726510" y="1681986"/>
            <a:ext cx="10947747" cy="5558556"/>
          </a:xfrm>
        </p:spPr>
        <p:txBody>
          <a:bodyPr>
            <a:normAutofit fontScale="32500" lnSpcReduction="20000"/>
          </a:bodyPr>
          <a:lstStyle/>
          <a:p>
            <a:pPr lvl="1">
              <a:lnSpc>
                <a:spcPct val="120000"/>
              </a:lnSpc>
              <a:buClrTx/>
              <a:buFont typeface="Arial" panose="020B0604020202020204" pitchFamily="34" charset="0"/>
              <a:buChar char="•"/>
            </a:pPr>
            <a:r>
              <a:rPr lang="en-GB" sz="5500" b="1" u="sng" dirty="0" smtClean="0">
                <a:latin typeface="Century Gothic" panose="020B0502020202020204" pitchFamily="34" charset="0"/>
              </a:rPr>
              <a:t>THEME: FASHION (TO LINK WITH LONDON FASHION WEEK) across Y7-9</a:t>
            </a:r>
          </a:p>
          <a:p>
            <a:pPr lvl="1">
              <a:lnSpc>
                <a:spcPct val="120000"/>
              </a:lnSpc>
              <a:buClrTx/>
              <a:buFont typeface="Arial" panose="020B0604020202020204" pitchFamily="34" charset="0"/>
              <a:buChar char="•"/>
            </a:pPr>
            <a:r>
              <a:rPr lang="en-GB" sz="5500" dirty="0" smtClean="0">
                <a:latin typeface="Century Gothic" panose="020B0502020202020204" pitchFamily="34" charset="0"/>
              </a:rPr>
              <a:t>DT </a:t>
            </a:r>
            <a:r>
              <a:rPr lang="en-GB" sz="5500" dirty="0" smtClean="0">
                <a:latin typeface="Century Gothic" panose="020B0502020202020204" pitchFamily="34" charset="0"/>
              </a:rPr>
              <a:t>– visit from local fashion designer; designing outfit; creating outfits; photographing fashion show; link to English- photographing local fashion on the street and blogging about it</a:t>
            </a:r>
            <a:r>
              <a:rPr lang="en-GB" sz="5500" dirty="0" smtClean="0">
                <a:latin typeface="Century Gothic" panose="020B0502020202020204" pitchFamily="34" charset="0"/>
              </a:rPr>
              <a:t>.</a:t>
            </a:r>
          </a:p>
          <a:p>
            <a:pPr lvl="1">
              <a:lnSpc>
                <a:spcPct val="120000"/>
              </a:lnSpc>
              <a:buClrTx/>
              <a:buFont typeface="Arial" panose="020B0604020202020204" pitchFamily="34" charset="0"/>
              <a:buChar char="•"/>
            </a:pPr>
            <a:r>
              <a:rPr lang="en-GB" sz="5500" dirty="0" smtClean="0">
                <a:latin typeface="Century Gothic" panose="020B0502020202020204" pitchFamily="34" charset="0"/>
              </a:rPr>
              <a:t>Performing </a:t>
            </a:r>
            <a:r>
              <a:rPr lang="en-GB" sz="5500" dirty="0" smtClean="0">
                <a:latin typeface="Century Gothic" panose="020B0502020202020204" pitchFamily="34" charset="0"/>
              </a:rPr>
              <a:t>arts – work with local community to stage a fashion show. Clothes from local boutiques, money raised for our </a:t>
            </a:r>
            <a:r>
              <a:rPr lang="en-GB" sz="5500" dirty="0" smtClean="0">
                <a:latin typeface="Century Gothic" panose="020B0502020202020204" pitchFamily="34" charset="0"/>
              </a:rPr>
              <a:t>charities</a:t>
            </a:r>
          </a:p>
          <a:p>
            <a:pPr lvl="1">
              <a:lnSpc>
                <a:spcPct val="120000"/>
              </a:lnSpc>
              <a:buClrTx/>
              <a:buFont typeface="Arial" panose="020B0604020202020204" pitchFamily="34" charset="0"/>
              <a:buChar char="•"/>
            </a:pPr>
            <a:r>
              <a:rPr lang="en-GB" sz="5500" dirty="0" smtClean="0">
                <a:latin typeface="Century Gothic" panose="020B0502020202020204" pitchFamily="34" charset="0"/>
              </a:rPr>
              <a:t>Business </a:t>
            </a:r>
            <a:r>
              <a:rPr lang="en-GB" sz="5500" dirty="0" smtClean="0">
                <a:latin typeface="Century Gothic" panose="020B0502020202020204" pitchFamily="34" charset="0"/>
              </a:rPr>
              <a:t>and IT – marketing event; designing, printing and distributing leaflets; blog about event; visit from local print/marketing </a:t>
            </a:r>
            <a:r>
              <a:rPr lang="en-GB" sz="5500" dirty="0" smtClean="0">
                <a:latin typeface="Century Gothic" panose="020B0502020202020204" pitchFamily="34" charset="0"/>
              </a:rPr>
              <a:t>team</a:t>
            </a:r>
          </a:p>
          <a:p>
            <a:pPr lvl="1">
              <a:lnSpc>
                <a:spcPct val="120000"/>
              </a:lnSpc>
              <a:buClrTx/>
              <a:buFont typeface="Arial" panose="020B0604020202020204" pitchFamily="34" charset="0"/>
              <a:buChar char="•"/>
            </a:pPr>
            <a:r>
              <a:rPr lang="en-GB" sz="5500" dirty="0" smtClean="0">
                <a:latin typeface="Century Gothic" panose="020B0502020202020204" pitchFamily="34" charset="0"/>
              </a:rPr>
              <a:t>Science </a:t>
            </a:r>
            <a:r>
              <a:rPr lang="en-GB" sz="5500" dirty="0" smtClean="0">
                <a:latin typeface="Century Gothic" panose="020B0502020202020204" pitchFamily="34" charset="0"/>
              </a:rPr>
              <a:t>and maths – investigating cheap fashion v expensive brands – which lasts longer? Cost per wear. How much do you pay for a brand? Presentation on findings at fashion show</a:t>
            </a:r>
            <a:r>
              <a:rPr lang="en-GB" sz="5500" dirty="0" smtClean="0">
                <a:latin typeface="Century Gothic" panose="020B0502020202020204" pitchFamily="34" charset="0"/>
              </a:rPr>
              <a:t>.</a:t>
            </a:r>
          </a:p>
          <a:p>
            <a:pPr lvl="1">
              <a:lnSpc>
                <a:spcPct val="120000"/>
              </a:lnSpc>
              <a:buClrTx/>
              <a:buFont typeface="Arial" panose="020B0604020202020204" pitchFamily="34" charset="0"/>
              <a:buChar char="•"/>
            </a:pPr>
            <a:r>
              <a:rPr lang="en-GB" sz="5500" dirty="0" smtClean="0">
                <a:latin typeface="Century Gothic" panose="020B0502020202020204" pitchFamily="34" charset="0"/>
              </a:rPr>
              <a:t>Humanities </a:t>
            </a:r>
            <a:r>
              <a:rPr lang="en-GB" sz="5500" dirty="0" smtClean="0">
                <a:latin typeface="Century Gothic" panose="020B0502020202020204" pitchFamily="34" charset="0"/>
              </a:rPr>
              <a:t>and English – the impact of global fashion – write a </a:t>
            </a:r>
            <a:r>
              <a:rPr lang="en-GB" sz="5500" dirty="0" err="1" smtClean="0">
                <a:latin typeface="Century Gothic" panose="020B0502020202020204" pitchFamily="34" charset="0"/>
              </a:rPr>
              <a:t>newpaper</a:t>
            </a:r>
            <a:r>
              <a:rPr lang="en-GB" sz="5500" dirty="0" smtClean="0">
                <a:latin typeface="Century Gothic" panose="020B0502020202020204" pitchFamily="34" charset="0"/>
              </a:rPr>
              <a:t> article, letter to a big fashion brand, radio interview, highlighting concerns or fashion in Kenya – skype </a:t>
            </a:r>
            <a:r>
              <a:rPr lang="en-GB" sz="5500" dirty="0" err="1" smtClean="0">
                <a:latin typeface="Century Gothic" panose="020B0502020202020204" pitchFamily="34" charset="0"/>
              </a:rPr>
              <a:t>Makunga</a:t>
            </a:r>
            <a:r>
              <a:rPr lang="en-GB" sz="5500" dirty="0" smtClean="0">
                <a:latin typeface="Century Gothic" panose="020B0502020202020204" pitchFamily="34" charset="0"/>
              </a:rPr>
              <a:t>?; design a magazine spread</a:t>
            </a:r>
            <a:endParaRPr lang="en-GB" sz="5500" dirty="0">
              <a:latin typeface="Century Gothic" panose="020B0502020202020204" pitchFamily="34" charset="0"/>
            </a:endParaRPr>
          </a:p>
          <a:p>
            <a:pPr lvl="1">
              <a:lnSpc>
                <a:spcPct val="120000"/>
              </a:lnSpc>
              <a:buClrTx/>
              <a:buFont typeface="Arial" panose="020B0604020202020204" pitchFamily="34" charset="0"/>
              <a:buChar char="•"/>
            </a:pPr>
            <a:r>
              <a:rPr lang="en-GB" sz="5500" b="1" u="sng" dirty="0" smtClean="0">
                <a:latin typeface="Century Gothic" panose="020B0502020202020204" pitchFamily="34" charset="0"/>
              </a:rPr>
              <a:t>ALL STUDENT WORK </a:t>
            </a:r>
            <a:r>
              <a:rPr lang="en-GB" sz="6200" b="1" u="sng" dirty="0" smtClean="0">
                <a:latin typeface="Century Gothic" panose="020B0502020202020204" pitchFamily="34" charset="0"/>
              </a:rPr>
              <a:t>THEN DISPLAYED AT THE FASHION SHOW</a:t>
            </a:r>
          </a:p>
          <a:p>
            <a:endParaRPr lang="en-GB" dirty="0"/>
          </a:p>
        </p:txBody>
      </p:sp>
      <p:pic>
        <p:nvPicPr>
          <p:cNvPr id="6" name="Picture 5"/>
          <p:cNvPicPr>
            <a:picLocks noChangeAspect="1"/>
          </p:cNvPicPr>
          <p:nvPr/>
        </p:nvPicPr>
        <p:blipFill rotWithShape="1">
          <a:blip r:embed="rId2"/>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15155073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274638"/>
            <a:ext cx="8229600" cy="1143000"/>
          </a:xfrm>
        </p:spPr>
        <p:txBody>
          <a:bodyPr/>
          <a:lstStyle/>
          <a:p>
            <a:r>
              <a:rPr lang="en-GB" dirty="0" smtClean="0">
                <a:latin typeface="Century Gothic" panose="020B0502020202020204" pitchFamily="34" charset="0"/>
              </a:rPr>
              <a:t>Communication home</a:t>
            </a:r>
            <a:endParaRPr lang="en-GB" dirty="0">
              <a:latin typeface="Century Gothic" panose="020B0502020202020204" pitchFamily="34" charset="0"/>
            </a:endParaRPr>
          </a:p>
        </p:txBody>
      </p:sp>
      <p:sp>
        <p:nvSpPr>
          <p:cNvPr id="5" name="Content Placeholder 2"/>
          <p:cNvSpPr>
            <a:spLocks noGrp="1"/>
          </p:cNvSpPr>
          <p:nvPr>
            <p:ph idx="1"/>
          </p:nvPr>
        </p:nvSpPr>
        <p:spPr>
          <a:xfrm>
            <a:off x="1780784" y="1938404"/>
            <a:ext cx="8229600" cy="4136720"/>
          </a:xfrm>
        </p:spPr>
        <p:txBody>
          <a:bodyPr>
            <a:normAutofit/>
          </a:bodyPr>
          <a:lstStyle/>
          <a:p>
            <a:pPr lvl="1">
              <a:lnSpc>
                <a:spcPct val="150000"/>
              </a:lnSpc>
              <a:buClrTx/>
              <a:buFont typeface="Arial" panose="020B0604020202020204" pitchFamily="34" charset="0"/>
              <a:buChar char="•"/>
            </a:pPr>
            <a:r>
              <a:rPr lang="en-GB" sz="2000" dirty="0" smtClean="0">
                <a:latin typeface="Century Gothic" panose="020B0502020202020204" pitchFamily="34" charset="0"/>
              </a:rPr>
              <a:t>EEL Day calendar and themes to be placed on school website and emailed home in December</a:t>
            </a:r>
          </a:p>
          <a:p>
            <a:pPr lvl="1">
              <a:lnSpc>
                <a:spcPct val="150000"/>
              </a:lnSpc>
              <a:buClrTx/>
              <a:buFont typeface="Arial" panose="020B0604020202020204" pitchFamily="34" charset="0"/>
              <a:buChar char="•"/>
            </a:pPr>
            <a:r>
              <a:rPr lang="en-GB" sz="2000" dirty="0" smtClean="0">
                <a:latin typeface="Century Gothic" panose="020B0502020202020204" pitchFamily="34" charset="0"/>
              </a:rPr>
              <a:t>Letter home 3 weeks prior to EEL Day </a:t>
            </a:r>
          </a:p>
          <a:p>
            <a:pPr lvl="1">
              <a:lnSpc>
                <a:spcPct val="150000"/>
              </a:lnSpc>
              <a:buClrTx/>
              <a:buFont typeface="Arial" panose="020B0604020202020204" pitchFamily="34" charset="0"/>
              <a:buChar char="•"/>
            </a:pPr>
            <a:r>
              <a:rPr lang="en-GB" sz="2000" dirty="0" smtClean="0">
                <a:latin typeface="Century Gothic" panose="020B0502020202020204" pitchFamily="34" charset="0"/>
              </a:rPr>
              <a:t>This will explain the activities that students will be involved in and the resources that they will need for the day</a:t>
            </a:r>
          </a:p>
          <a:p>
            <a:pPr lvl="1">
              <a:lnSpc>
                <a:spcPct val="150000"/>
              </a:lnSpc>
              <a:buClrTx/>
              <a:buFont typeface="Arial" panose="020B0604020202020204" pitchFamily="34" charset="0"/>
              <a:buChar char="•"/>
            </a:pPr>
            <a:r>
              <a:rPr lang="en-GB" sz="2000" dirty="0" smtClean="0">
                <a:latin typeface="Century Gothic" panose="020B0502020202020204" pitchFamily="34" charset="0"/>
              </a:rPr>
              <a:t>Some trips and activities may require a parental contribution if they are to run.</a:t>
            </a:r>
            <a:endParaRPr lang="en-GB" sz="2000" dirty="0">
              <a:latin typeface="Century Gothic" panose="020B0502020202020204" pitchFamily="34" charset="0"/>
            </a:endParaRPr>
          </a:p>
        </p:txBody>
      </p:sp>
      <p:pic>
        <p:nvPicPr>
          <p:cNvPr id="6" name="Picture 5"/>
          <p:cNvPicPr>
            <a:picLocks noChangeAspect="1"/>
          </p:cNvPicPr>
          <p:nvPr/>
        </p:nvPicPr>
        <p:blipFill rotWithShape="1">
          <a:blip r:embed="rId2"/>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988819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778696"/>
            <a:ext cx="10058400" cy="2546416"/>
          </a:xfrm>
        </p:spPr>
        <p:txBody>
          <a:bodyPr>
            <a:noAutofit/>
          </a:bodyPr>
          <a:lstStyle/>
          <a:p>
            <a:pPr>
              <a:lnSpc>
                <a:spcPct val="200000"/>
              </a:lnSpc>
            </a:pPr>
            <a:r>
              <a:rPr lang="en-GB" sz="4800" b="1" dirty="0" smtClean="0">
                <a:latin typeface="Century Gothic" panose="020B0502020202020204" pitchFamily="34" charset="0"/>
              </a:rPr>
              <a:t>Provision for High Potential Students at Burton Borough School</a:t>
            </a:r>
            <a:endParaRPr lang="en-GB" sz="4800" dirty="0">
              <a:latin typeface="Century Gothic" panose="020B0502020202020204" pitchFamily="34" charset="0"/>
            </a:endParaRPr>
          </a:p>
        </p:txBody>
      </p:sp>
      <p:sp>
        <p:nvSpPr>
          <p:cNvPr id="3" name="Subtitle 2"/>
          <p:cNvSpPr>
            <a:spLocks noGrp="1"/>
          </p:cNvSpPr>
          <p:nvPr>
            <p:ph type="subTitle" idx="1"/>
          </p:nvPr>
        </p:nvSpPr>
        <p:spPr>
          <a:xfrm>
            <a:off x="1097280" y="4487951"/>
            <a:ext cx="10444467" cy="1143000"/>
          </a:xfrm>
        </p:spPr>
        <p:txBody>
          <a:bodyPr>
            <a:normAutofit/>
          </a:bodyPr>
          <a:lstStyle/>
          <a:p>
            <a:r>
              <a:rPr lang="en-GB" b="1" dirty="0" smtClean="0">
                <a:latin typeface="Century Gothic" panose="020B0502020202020204" pitchFamily="34" charset="0"/>
              </a:rPr>
              <a:t>Tom Allen – High potential students Co-ordinator</a:t>
            </a:r>
          </a:p>
          <a:p>
            <a:pPr algn="ctr"/>
            <a:r>
              <a:rPr lang="en-GB" dirty="0" smtClean="0">
                <a:latin typeface="Century Gothic" panose="020B0502020202020204" pitchFamily="34" charset="0"/>
              </a:rPr>
              <a:t>20/9/18</a:t>
            </a:r>
            <a:endParaRPr lang="en-GB" dirty="0">
              <a:latin typeface="Century Gothic" panose="020B0502020202020204" pitchFamily="34" charset="0"/>
            </a:endParaRPr>
          </a:p>
        </p:txBody>
      </p:sp>
      <p:pic>
        <p:nvPicPr>
          <p:cNvPr id="4" name="Picture 3"/>
          <p:cNvPicPr>
            <a:picLocks noChangeAspect="1"/>
          </p:cNvPicPr>
          <p:nvPr/>
        </p:nvPicPr>
        <p:blipFill rotWithShape="1">
          <a:blip r:embed="rId2"/>
          <a:srcRect l="13405" t="41392" r="53225" b="36545"/>
          <a:stretch/>
        </p:blipFill>
        <p:spPr>
          <a:xfrm>
            <a:off x="8872152" y="202898"/>
            <a:ext cx="2990336" cy="1112108"/>
          </a:xfrm>
          <a:prstGeom prst="rect">
            <a:avLst/>
          </a:prstGeom>
        </p:spPr>
      </p:pic>
    </p:spTree>
    <p:extLst>
      <p:ext uri="{BB962C8B-B14F-4D97-AF65-F5344CB8AC3E}">
        <p14:creationId xmlns:p14="http://schemas.microsoft.com/office/powerpoint/2010/main" val="19615529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entury Gothic" panose="020B0502020202020204" pitchFamily="34" charset="0"/>
              </a:rPr>
              <a:t>What is our Aim?</a:t>
            </a:r>
            <a:endParaRPr lang="en-GB" b="1" dirty="0">
              <a:latin typeface="Century Gothic" panose="020B0502020202020204" pitchFamily="34" charset="0"/>
            </a:endParaRPr>
          </a:p>
        </p:txBody>
      </p:sp>
      <p:pic>
        <p:nvPicPr>
          <p:cNvPr id="6" name="Picture 5"/>
          <p:cNvPicPr>
            <a:picLocks noChangeAspect="1"/>
          </p:cNvPicPr>
          <p:nvPr/>
        </p:nvPicPr>
        <p:blipFill rotWithShape="1">
          <a:blip r:embed="rId2"/>
          <a:srcRect l="13405" t="41392" r="73670" b="36903"/>
          <a:stretch/>
        </p:blipFill>
        <p:spPr>
          <a:xfrm>
            <a:off x="10672959" y="286603"/>
            <a:ext cx="1158256" cy="1094057"/>
          </a:xfrm>
          <a:prstGeom prst="rect">
            <a:avLst/>
          </a:prstGeom>
        </p:spPr>
      </p:pic>
      <p:sp>
        <p:nvSpPr>
          <p:cNvPr id="3" name="TextBox 2"/>
          <p:cNvSpPr txBox="1"/>
          <p:nvPr/>
        </p:nvSpPr>
        <p:spPr>
          <a:xfrm>
            <a:off x="1097280" y="2158314"/>
            <a:ext cx="10410979" cy="2308324"/>
          </a:xfrm>
          <a:prstGeom prst="rect">
            <a:avLst/>
          </a:prstGeom>
          <a:noFill/>
        </p:spPr>
        <p:txBody>
          <a:bodyPr wrap="square" rtlCol="0">
            <a:spAutoFit/>
          </a:bodyPr>
          <a:lstStyle/>
          <a:p>
            <a:r>
              <a:rPr lang="en-GB" sz="3600" i="1" dirty="0" smtClean="0">
                <a:latin typeface="Century Gothic" panose="020B0502020202020204" pitchFamily="34" charset="0"/>
              </a:rPr>
              <a:t>“To </a:t>
            </a:r>
            <a:r>
              <a:rPr lang="en-GB" sz="3600" i="1" dirty="0">
                <a:latin typeface="Century Gothic" panose="020B0502020202020204" pitchFamily="34" charset="0"/>
              </a:rPr>
              <a:t>raise the aspirations and achievement of the </a:t>
            </a:r>
            <a:r>
              <a:rPr lang="en-GB" sz="3600" i="1" dirty="0" smtClean="0">
                <a:latin typeface="Century Gothic" panose="020B0502020202020204" pitchFamily="34" charset="0"/>
              </a:rPr>
              <a:t>high potential students </a:t>
            </a:r>
            <a:r>
              <a:rPr lang="en-GB" sz="3600" i="1" dirty="0">
                <a:latin typeface="Century Gothic" panose="020B0502020202020204" pitchFamily="34" charset="0"/>
              </a:rPr>
              <a:t>and, by doing so, the aspirations and achievement of all </a:t>
            </a:r>
            <a:r>
              <a:rPr lang="en-GB" sz="3600" i="1" dirty="0" smtClean="0">
                <a:latin typeface="Century Gothic" panose="020B0502020202020204" pitchFamily="34" charset="0"/>
              </a:rPr>
              <a:t>students.”</a:t>
            </a:r>
            <a:endParaRPr lang="en-GB" sz="3600" i="1" dirty="0">
              <a:latin typeface="Century Gothic" panose="020B0502020202020204" pitchFamily="34" charset="0"/>
            </a:endParaRPr>
          </a:p>
        </p:txBody>
      </p:sp>
      <p:sp>
        <p:nvSpPr>
          <p:cNvPr id="4" name="TextBox 3"/>
          <p:cNvSpPr txBox="1"/>
          <p:nvPr/>
        </p:nvSpPr>
        <p:spPr>
          <a:xfrm>
            <a:off x="1097280" y="4659732"/>
            <a:ext cx="2950180" cy="707886"/>
          </a:xfrm>
          <a:prstGeom prst="rect">
            <a:avLst/>
          </a:prstGeom>
          <a:solidFill>
            <a:srgbClr val="0070C0"/>
          </a:solidFill>
        </p:spPr>
        <p:txBody>
          <a:bodyPr wrap="square" rtlCol="0">
            <a:spAutoFit/>
          </a:bodyPr>
          <a:lstStyle/>
          <a:p>
            <a:r>
              <a:rPr lang="en-GB" sz="4000" b="1" dirty="0" smtClean="0">
                <a:solidFill>
                  <a:schemeClr val="bg1"/>
                </a:solidFill>
                <a:latin typeface="Century Gothic" panose="020B0502020202020204" pitchFamily="34" charset="0"/>
              </a:rPr>
              <a:t>Curriculum</a:t>
            </a:r>
            <a:endParaRPr lang="en-GB" b="1" dirty="0" smtClean="0">
              <a:solidFill>
                <a:schemeClr val="bg1"/>
              </a:solidFill>
              <a:latin typeface="Century Gothic" panose="020B0502020202020204" pitchFamily="34" charset="0"/>
            </a:endParaRPr>
          </a:p>
        </p:txBody>
      </p:sp>
      <p:sp>
        <p:nvSpPr>
          <p:cNvPr id="7" name="TextBox 6"/>
          <p:cNvSpPr txBox="1"/>
          <p:nvPr/>
        </p:nvSpPr>
        <p:spPr>
          <a:xfrm>
            <a:off x="6886074" y="4659732"/>
            <a:ext cx="4622185" cy="707886"/>
          </a:xfrm>
          <a:prstGeom prst="rect">
            <a:avLst/>
          </a:prstGeom>
          <a:solidFill>
            <a:srgbClr val="0070C0"/>
          </a:solidFill>
        </p:spPr>
        <p:txBody>
          <a:bodyPr wrap="square" rtlCol="0">
            <a:spAutoFit/>
          </a:bodyPr>
          <a:lstStyle/>
          <a:p>
            <a:r>
              <a:rPr lang="en-GB" sz="4000" b="1" dirty="0" smtClean="0">
                <a:solidFill>
                  <a:schemeClr val="bg1"/>
                </a:solidFill>
                <a:effectLst>
                  <a:outerShdw blurRad="38100" dist="38100" dir="2700000" algn="tl">
                    <a:srgbClr val="000000">
                      <a:alpha val="43137"/>
                    </a:srgbClr>
                  </a:outerShdw>
                </a:effectLst>
                <a:latin typeface="Century Gothic" panose="020B0502020202020204" pitchFamily="34" charset="0"/>
              </a:rPr>
              <a:t>Extra-Curricular</a:t>
            </a:r>
          </a:p>
        </p:txBody>
      </p:sp>
      <p:pic>
        <p:nvPicPr>
          <p:cNvPr id="5" name="Picture 4" descr="add by jean_victor_balin - Green &lt;strong&gt;plus&lt;/strong&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9292" y="4266200"/>
            <a:ext cx="1494950" cy="1494950"/>
          </a:xfrm>
          <a:prstGeom prst="rect">
            <a:avLst/>
          </a:prstGeom>
        </p:spPr>
      </p:pic>
    </p:spTree>
    <p:extLst>
      <p:ext uri="{BB962C8B-B14F-4D97-AF65-F5344CB8AC3E}">
        <p14:creationId xmlns:p14="http://schemas.microsoft.com/office/powerpoint/2010/main" val="398084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entury Gothic" panose="020B0502020202020204" pitchFamily="34" charset="0"/>
              </a:rPr>
              <a:t>Curriculum</a:t>
            </a:r>
            <a:endParaRPr lang="en-GB" b="1" dirty="0">
              <a:latin typeface="Century Gothic" panose="020B0502020202020204" pitchFamily="34" charset="0"/>
            </a:endParaRPr>
          </a:p>
        </p:txBody>
      </p:sp>
      <p:pic>
        <p:nvPicPr>
          <p:cNvPr id="6" name="Picture 5"/>
          <p:cNvPicPr>
            <a:picLocks noChangeAspect="1"/>
          </p:cNvPicPr>
          <p:nvPr/>
        </p:nvPicPr>
        <p:blipFill rotWithShape="1">
          <a:blip r:embed="rId2"/>
          <a:srcRect l="13405" t="41392" r="73670" b="36903"/>
          <a:stretch/>
        </p:blipFill>
        <p:spPr>
          <a:xfrm>
            <a:off x="10672959" y="286603"/>
            <a:ext cx="1158256" cy="1094057"/>
          </a:xfrm>
          <a:prstGeom prst="rect">
            <a:avLst/>
          </a:prstGeom>
        </p:spPr>
      </p:pic>
      <p:sp>
        <p:nvSpPr>
          <p:cNvPr id="3" name="TextBox 2"/>
          <p:cNvSpPr txBox="1"/>
          <p:nvPr/>
        </p:nvSpPr>
        <p:spPr>
          <a:xfrm>
            <a:off x="1200150" y="2358339"/>
            <a:ext cx="9955530" cy="3416320"/>
          </a:xfrm>
          <a:prstGeom prst="rect">
            <a:avLst/>
          </a:prstGeom>
          <a:solidFill>
            <a:srgbClr val="0070C0"/>
          </a:solidFill>
        </p:spPr>
        <p:txBody>
          <a:bodyPr wrap="square" rtlCol="0">
            <a:spAutoFit/>
          </a:bodyPr>
          <a:lstStyle/>
          <a:p>
            <a:r>
              <a:rPr lang="en-GB" sz="5400" dirty="0" smtClean="0">
                <a:solidFill>
                  <a:schemeClr val="bg1"/>
                </a:solidFill>
                <a:effectLst>
                  <a:outerShdw blurRad="38100" dist="38100" dir="2700000" algn="tl">
                    <a:srgbClr val="000000">
                      <a:alpha val="43137"/>
                    </a:srgbClr>
                  </a:outerShdw>
                </a:effectLst>
                <a:latin typeface="Century Gothic" panose="020B0502020202020204" pitchFamily="34" charset="0"/>
              </a:rPr>
              <a:t>An </a:t>
            </a:r>
            <a:r>
              <a:rPr lang="en-GB" sz="5400" dirty="0">
                <a:solidFill>
                  <a:schemeClr val="bg1"/>
                </a:solidFill>
                <a:effectLst>
                  <a:outerShdw blurRad="38100" dist="38100" dir="2700000" algn="tl">
                    <a:srgbClr val="000000">
                      <a:alpha val="43137"/>
                    </a:srgbClr>
                  </a:outerShdw>
                </a:effectLst>
                <a:latin typeface="Century Gothic" panose="020B0502020202020204" pitchFamily="34" charset="0"/>
              </a:rPr>
              <a:t>outstanding curriculum for </a:t>
            </a:r>
            <a:r>
              <a:rPr lang="en-GB" sz="5400" dirty="0" smtClean="0">
                <a:solidFill>
                  <a:schemeClr val="bg1"/>
                </a:solidFill>
                <a:effectLst>
                  <a:outerShdw blurRad="38100" dist="38100" dir="2700000" algn="tl">
                    <a:srgbClr val="000000">
                      <a:alpha val="43137"/>
                    </a:srgbClr>
                  </a:outerShdw>
                </a:effectLst>
                <a:latin typeface="Century Gothic" panose="020B0502020202020204" pitchFamily="34" charset="0"/>
              </a:rPr>
              <a:t>high potential </a:t>
            </a:r>
            <a:r>
              <a:rPr lang="en-GB" sz="5400" dirty="0">
                <a:solidFill>
                  <a:schemeClr val="bg1"/>
                </a:solidFill>
                <a:effectLst>
                  <a:outerShdw blurRad="38100" dist="38100" dir="2700000" algn="tl">
                    <a:srgbClr val="000000">
                      <a:alpha val="43137"/>
                    </a:srgbClr>
                  </a:outerShdw>
                </a:effectLst>
                <a:latin typeface="Century Gothic" panose="020B0502020202020204" pitchFamily="34" charset="0"/>
              </a:rPr>
              <a:t>students is an outstanding curriculum for all students</a:t>
            </a:r>
            <a:r>
              <a:rPr lang="en-GB" sz="5400" dirty="0" smtClean="0">
                <a:solidFill>
                  <a:schemeClr val="bg1"/>
                </a:solidFill>
                <a:effectLst>
                  <a:outerShdw blurRad="38100" dist="38100" dir="2700000" algn="tl">
                    <a:srgbClr val="000000">
                      <a:alpha val="43137"/>
                    </a:srgbClr>
                  </a:outerShdw>
                </a:effectLst>
                <a:latin typeface="Century Gothic" panose="020B0502020202020204" pitchFamily="34" charset="0"/>
              </a:rPr>
              <a:t>.</a:t>
            </a:r>
          </a:p>
        </p:txBody>
      </p:sp>
    </p:spTree>
    <p:extLst>
      <p:ext uri="{BB962C8B-B14F-4D97-AF65-F5344CB8AC3E}">
        <p14:creationId xmlns:p14="http://schemas.microsoft.com/office/powerpoint/2010/main" val="173030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573" y="619958"/>
            <a:ext cx="10816961" cy="2490501"/>
          </a:xfrm>
          <a:solidFill>
            <a:schemeClr val="bg1"/>
          </a:solidFill>
        </p:spPr>
        <p:txBody>
          <a:bodyPr>
            <a:noAutofit/>
          </a:bodyPr>
          <a:lstStyle/>
          <a:p>
            <a:r>
              <a:rPr lang="en-GB" b="1" i="1" dirty="0" smtClean="0">
                <a:latin typeface="Century Gothic" panose="020B0502020202020204" pitchFamily="34" charset="0"/>
              </a:rPr>
              <a:t>“What’s it all about? I mean really, when you get right down to it, what’s the point?”</a:t>
            </a:r>
            <a:r>
              <a:rPr lang="en-GB" b="1" dirty="0" smtClean="0">
                <a:latin typeface="Century Gothic" panose="020B0502020202020204" pitchFamily="34" charset="0"/>
              </a:rPr>
              <a:t/>
            </a:r>
            <a:br>
              <a:rPr lang="en-GB" b="1" dirty="0" smtClean="0">
                <a:latin typeface="Century Gothic" panose="020B0502020202020204" pitchFamily="34" charset="0"/>
              </a:rPr>
            </a:br>
            <a:r>
              <a:rPr lang="en-GB" b="1" dirty="0" smtClean="0">
                <a:latin typeface="Century Gothic" panose="020B0502020202020204" pitchFamily="34" charset="0"/>
              </a:rPr>
              <a:t>Terry Pratchett</a:t>
            </a:r>
            <a:endParaRPr lang="en-GB" b="1" dirty="0">
              <a:latin typeface="Century Gothic" panose="020B0502020202020204" pitchFamily="34" charset="0"/>
            </a:endParaRPr>
          </a:p>
        </p:txBody>
      </p:sp>
      <p:sp>
        <p:nvSpPr>
          <p:cNvPr id="3" name="Content Placeholder 2"/>
          <p:cNvSpPr>
            <a:spLocks noGrp="1"/>
          </p:cNvSpPr>
          <p:nvPr>
            <p:ph idx="1"/>
          </p:nvPr>
        </p:nvSpPr>
        <p:spPr>
          <a:xfrm>
            <a:off x="268573" y="3533398"/>
            <a:ext cx="6192187" cy="2660233"/>
          </a:xfrm>
          <a:solidFill>
            <a:schemeClr val="accent1">
              <a:lumMod val="20000"/>
              <a:lumOff val="80000"/>
            </a:schemeClr>
          </a:solidFill>
        </p:spPr>
        <p:txBody>
          <a:bodyPr>
            <a:normAutofit/>
          </a:bodyPr>
          <a:lstStyle/>
          <a:p>
            <a:r>
              <a:rPr lang="en-GB" sz="4800" b="1" dirty="0">
                <a:latin typeface="Century Gothic" panose="020B0502020202020204" pitchFamily="34" charset="0"/>
              </a:rPr>
              <a:t>Succeeding?</a:t>
            </a:r>
          </a:p>
          <a:p>
            <a:r>
              <a:rPr lang="en-GB" sz="4800" b="1" dirty="0" smtClean="0">
                <a:latin typeface="Century Gothic" panose="020B0502020202020204" pitchFamily="34" charset="0"/>
              </a:rPr>
              <a:t>Making memories?</a:t>
            </a:r>
          </a:p>
          <a:p>
            <a:r>
              <a:rPr lang="en-GB" sz="4800" b="1" dirty="0" smtClean="0">
                <a:latin typeface="Century Gothic" panose="020B0502020202020204" pitchFamily="34" charset="0"/>
              </a:rPr>
              <a:t>Leaving a legacy?</a:t>
            </a:r>
          </a:p>
        </p:txBody>
      </p:sp>
      <p:pic>
        <p:nvPicPr>
          <p:cNvPr id="4" name="Picture 3"/>
          <p:cNvPicPr>
            <a:picLocks noChangeAspect="1"/>
          </p:cNvPicPr>
          <p:nvPr/>
        </p:nvPicPr>
        <p:blipFill>
          <a:blip r:embed="rId2"/>
          <a:stretch>
            <a:fillRect/>
          </a:stretch>
        </p:blipFill>
        <p:spPr>
          <a:xfrm>
            <a:off x="6403221" y="2277437"/>
            <a:ext cx="5709768" cy="3801074"/>
          </a:xfrm>
          <a:prstGeom prst="rect">
            <a:avLst/>
          </a:prstGeom>
        </p:spPr>
      </p:pic>
      <p:sp>
        <p:nvSpPr>
          <p:cNvPr id="5" name="Notched Right Arrow 4"/>
          <p:cNvSpPr/>
          <p:nvPr/>
        </p:nvSpPr>
        <p:spPr>
          <a:xfrm>
            <a:off x="4843462" y="2492435"/>
            <a:ext cx="1314450" cy="55299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a:srcRect l="13405" t="41392" r="73670" b="36903"/>
          <a:stretch/>
        </p:blipFill>
        <p:spPr>
          <a:xfrm>
            <a:off x="10672959" y="286603"/>
            <a:ext cx="1158256" cy="1094057"/>
          </a:xfrm>
          <a:prstGeom prst="rect">
            <a:avLst/>
          </a:prstGeom>
        </p:spPr>
      </p:pic>
    </p:spTree>
    <p:extLst>
      <p:ext uri="{BB962C8B-B14F-4D97-AF65-F5344CB8AC3E}">
        <p14:creationId xmlns:p14="http://schemas.microsoft.com/office/powerpoint/2010/main" val="137561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theme/theme1.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8616</TotalTime>
  <Words>2786</Words>
  <Application>Microsoft Office PowerPoint</Application>
  <PresentationFormat>Widescreen</PresentationFormat>
  <Paragraphs>345</Paragraphs>
  <Slides>56</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Arial</vt:lpstr>
      <vt:lpstr>Calibri</vt:lpstr>
      <vt:lpstr>Calibri Light</vt:lpstr>
      <vt:lpstr>Century</vt:lpstr>
      <vt:lpstr>Century Gothic</vt:lpstr>
      <vt:lpstr>Estrangelo Edessa</vt:lpstr>
      <vt:lpstr>Times New Roman</vt:lpstr>
      <vt:lpstr>Wingdings</vt:lpstr>
      <vt:lpstr>Wingdings 2</vt:lpstr>
      <vt:lpstr>Retrospect</vt:lpstr>
      <vt:lpstr>PowerPoint Presentation</vt:lpstr>
      <vt:lpstr>PowerPoint Presentation</vt:lpstr>
      <vt:lpstr>This month in English: what do these all have in common?</vt:lpstr>
      <vt:lpstr>Cultural Capital:   Cultural capital is the accumulation of knowledge, behaviours, and skills that one can tap into to demonstrate one's cultural competence, and thus one's social status or standing in society.   What can you do to ensure your child has more knowledge so that they can access the literature that they will be reading?  Library, museum, theatre, non-fiction books on Egypt, Ancient Greeks, Romans, understanding of the bible stories even if you are not religious. Much literature references all of these things.  The wider your child’s understanding of culture, myths, legends, history, the greater your ability your child will have to draw from this knowledge to:  access texts and their allusions, their social mobility, their ability to converse in many different arenas.     </vt:lpstr>
      <vt:lpstr>PowerPoint Presentation</vt:lpstr>
      <vt:lpstr>Provision for High Potential Students at Burton Borough School</vt:lpstr>
      <vt:lpstr>What is our Aim?</vt:lpstr>
      <vt:lpstr>Curriculum</vt:lpstr>
      <vt:lpstr>“What’s it all about? I mean really, when you get right down to it, what’s the point?” Terry Pratchett</vt:lpstr>
      <vt:lpstr>The Future</vt:lpstr>
      <vt:lpstr>What do the top Universities say?</vt:lpstr>
      <vt:lpstr>How will we deal with this at Burton Borough?</vt:lpstr>
      <vt:lpstr>THE BBU</vt:lpstr>
      <vt:lpstr>PowerPoint Presentation</vt:lpstr>
      <vt:lpstr>The Big Think!</vt:lpstr>
      <vt:lpstr>The Future</vt:lpstr>
      <vt:lpstr>Communication</vt:lpstr>
      <vt:lpstr>PowerPoint Presentation</vt:lpstr>
      <vt:lpstr>PowerPoint Presentation</vt:lpstr>
      <vt:lpstr>PowerPoint Presentation</vt:lpstr>
      <vt:lpstr>Numeracy at Key Stage 3 </vt:lpstr>
      <vt:lpstr>Numeracy at Key Stage 3 </vt:lpstr>
      <vt:lpstr>Numeracy at Key Stage 3 </vt:lpstr>
      <vt:lpstr>PowerPoint Presentation</vt:lpstr>
      <vt:lpstr>Year 7 Science</vt:lpstr>
      <vt:lpstr>Twitter: BBS Science@science_bbs</vt:lpstr>
      <vt:lpstr>Recommended Equipment</vt:lpstr>
      <vt:lpstr>Homework</vt:lpstr>
      <vt:lpstr>PowerPoint Presentation</vt:lpstr>
      <vt:lpstr>Literacy at Burton Borough  School</vt:lpstr>
      <vt:lpstr>Why read for pleasure?</vt:lpstr>
      <vt:lpstr>Why else?</vt:lpstr>
      <vt:lpstr>What is Accelerated Reader?</vt:lpstr>
      <vt:lpstr>What is the ZPD?</vt:lpstr>
      <vt:lpstr>Accelerated Reader  Book Finder</vt:lpstr>
      <vt:lpstr>Creating a reading culture.</vt:lpstr>
      <vt:lpstr>How can you help?</vt:lpstr>
      <vt:lpstr>What are we doing?</vt:lpstr>
      <vt:lpstr>Developing reading, writing, speaking and listening.</vt:lpstr>
      <vt:lpstr>Burton Borough  </vt:lpstr>
      <vt:lpstr>Main aims:</vt:lpstr>
      <vt:lpstr>HOT  skills</vt:lpstr>
      <vt:lpstr>Feedback – live marking</vt:lpstr>
      <vt:lpstr>Strategies within live marking: </vt:lpstr>
      <vt:lpstr>In summary: </vt:lpstr>
      <vt:lpstr>What do we expect of our students?</vt:lpstr>
      <vt:lpstr>What can you expect from us?</vt:lpstr>
      <vt:lpstr>What can you do?</vt:lpstr>
      <vt:lpstr>PowerPoint Presentation</vt:lpstr>
      <vt:lpstr>PowerPoint Presentation</vt:lpstr>
      <vt:lpstr>PowerPoint Presentation</vt:lpstr>
      <vt:lpstr>PowerPoint Presentation</vt:lpstr>
      <vt:lpstr>PowerPoint Presentation</vt:lpstr>
      <vt:lpstr>What are EEL days?</vt:lpstr>
      <vt:lpstr>So what would an EEL day look like?</vt:lpstr>
      <vt:lpstr>Communication home</vt:lpstr>
    </vt:vector>
  </TitlesOfParts>
  <Company>Telford &amp; Wrekin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Burton Borough  Small Schools</dc:title>
  <dc:creator>Carter, Christine</dc:creator>
  <cp:lastModifiedBy>McClean, Kay</cp:lastModifiedBy>
  <cp:revision>45</cp:revision>
  <dcterms:created xsi:type="dcterms:W3CDTF">2017-05-17T12:19:15Z</dcterms:created>
  <dcterms:modified xsi:type="dcterms:W3CDTF">2018-09-20T08:25:25Z</dcterms:modified>
</cp:coreProperties>
</file>